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Barlow SemiCondensed Bold" charset="1" panose="00000806000000000000"/>
      <p:regular r:id="rId16"/>
    </p:embeddedFont>
    <p:embeddedFont>
      <p:font typeface="Garet" charset="1" panose="00000000000000000000"/>
      <p:regular r:id="rId17"/>
    </p:embeddedFont>
    <p:embeddedFont>
      <p:font typeface="Garet Bold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12" Target="../media/image26.jpe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svg" Type="http://schemas.openxmlformats.org/officeDocument/2006/relationships/image"/><Relationship Id="rId12" Target="../media/image10.png" Type="http://schemas.openxmlformats.org/officeDocument/2006/relationships/image"/><Relationship Id="rId13" Target="../media/image11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12.jpeg" Type="http://schemas.openxmlformats.org/officeDocument/2006/relationships/image"/><Relationship Id="rId9" Target="../media/image1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svg" Type="http://schemas.openxmlformats.org/officeDocument/2006/relationships/image"/><Relationship Id="rId12" Target="../media/image10.png" Type="http://schemas.openxmlformats.org/officeDocument/2006/relationships/image"/><Relationship Id="rId13" Target="../media/image11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14.jpeg" Type="http://schemas.openxmlformats.org/officeDocument/2006/relationships/image"/><Relationship Id="rId9" Target="../media/image1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jpeg" Type="http://schemas.openxmlformats.org/officeDocument/2006/relationships/image"/><Relationship Id="rId11" Target="../media/image8.png" Type="http://schemas.openxmlformats.org/officeDocument/2006/relationships/image"/><Relationship Id="rId12" Target="../media/image9.svg" Type="http://schemas.openxmlformats.org/officeDocument/2006/relationships/image"/><Relationship Id="rId13" Target="../media/image10.png" Type="http://schemas.openxmlformats.org/officeDocument/2006/relationships/image"/><Relationship Id="rId14" Target="../media/image11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16.jpeg" Type="http://schemas.openxmlformats.org/officeDocument/2006/relationships/image"/><Relationship Id="rId9" Target="../media/image1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19.jpeg" Type="http://schemas.openxmlformats.org/officeDocument/2006/relationships/image"/><Relationship Id="rId9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20.jpeg" Type="http://schemas.openxmlformats.org/officeDocument/2006/relationships/image"/><Relationship Id="rId9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21.jpeg" Type="http://schemas.openxmlformats.org/officeDocument/2006/relationships/image"/><Relationship Id="rId9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svg" Type="http://schemas.openxmlformats.org/officeDocument/2006/relationships/image"/><Relationship Id="rId12" Target="../media/image10.png" Type="http://schemas.openxmlformats.org/officeDocument/2006/relationships/image"/><Relationship Id="rId13" Target="../media/image11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22.jpeg" Type="http://schemas.openxmlformats.org/officeDocument/2006/relationships/image"/><Relationship Id="rId9" Target="../media/image23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svg" Type="http://schemas.openxmlformats.org/officeDocument/2006/relationships/image"/><Relationship Id="rId12" Target="../media/image10.png" Type="http://schemas.openxmlformats.org/officeDocument/2006/relationships/image"/><Relationship Id="rId13" Target="../media/image11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24.jpeg" Type="http://schemas.openxmlformats.org/officeDocument/2006/relationships/image"/><Relationship Id="rId9" Target="../media/image2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42147" y="1179582"/>
            <a:ext cx="419912" cy="419912"/>
          </a:xfrm>
          <a:custGeom>
            <a:avLst/>
            <a:gdLst/>
            <a:ahLst/>
            <a:cxnLst/>
            <a:rect r="r" b="b" t="t" l="l"/>
            <a:pathLst>
              <a:path h="419912" w="419912">
                <a:moveTo>
                  <a:pt x="0" y="0"/>
                </a:moveTo>
                <a:lnTo>
                  <a:pt x="419912" y="0"/>
                </a:lnTo>
                <a:lnTo>
                  <a:pt x="419912" y="419912"/>
                </a:lnTo>
                <a:lnTo>
                  <a:pt x="0" y="4199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01993" y="1179582"/>
            <a:ext cx="357307" cy="419912"/>
          </a:xfrm>
          <a:custGeom>
            <a:avLst/>
            <a:gdLst/>
            <a:ahLst/>
            <a:cxnLst/>
            <a:rect r="r" b="b" t="t" l="l"/>
            <a:pathLst>
              <a:path h="419912" w="357307">
                <a:moveTo>
                  <a:pt x="0" y="0"/>
                </a:moveTo>
                <a:lnTo>
                  <a:pt x="357307" y="0"/>
                </a:lnTo>
                <a:lnTo>
                  <a:pt x="357307" y="419912"/>
                </a:lnTo>
                <a:lnTo>
                  <a:pt x="0" y="4199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086249"/>
            <a:ext cx="358803" cy="539185"/>
          </a:xfrm>
          <a:custGeom>
            <a:avLst/>
            <a:gdLst/>
            <a:ahLst/>
            <a:cxnLst/>
            <a:rect r="r" b="b" t="t" l="l"/>
            <a:pathLst>
              <a:path h="539185" w="358803">
                <a:moveTo>
                  <a:pt x="0" y="0"/>
                </a:moveTo>
                <a:lnTo>
                  <a:pt x="358803" y="0"/>
                </a:lnTo>
                <a:lnTo>
                  <a:pt x="358803" y="539185"/>
                </a:lnTo>
                <a:lnTo>
                  <a:pt x="0" y="5391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507449" y="8179063"/>
            <a:ext cx="21351072" cy="6166215"/>
            <a:chOff x="0" y="0"/>
            <a:chExt cx="5623328" cy="162402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23328" cy="1624024"/>
            </a:xfrm>
            <a:custGeom>
              <a:avLst/>
              <a:gdLst/>
              <a:ahLst/>
              <a:cxnLst/>
              <a:rect r="r" b="b" t="t" l="l"/>
              <a:pathLst>
                <a:path h="1624024" w="5623328">
                  <a:moveTo>
                    <a:pt x="0" y="0"/>
                  </a:moveTo>
                  <a:lnTo>
                    <a:pt x="5623328" y="0"/>
                  </a:lnTo>
                  <a:lnTo>
                    <a:pt x="5623328" y="1624024"/>
                  </a:lnTo>
                  <a:lnTo>
                    <a:pt x="0" y="1624024"/>
                  </a:lnTo>
                  <a:close/>
                </a:path>
              </a:pathLst>
            </a:custGeom>
            <a:gradFill rotWithShape="true">
              <a:gsLst>
                <a:gs pos="0">
                  <a:srgbClr val="D9FE54">
                    <a:alpha val="0"/>
                  </a:srgbClr>
                </a:gs>
                <a:gs pos="100000">
                  <a:srgbClr val="D9FE5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76200"/>
              <a:ext cx="5623328" cy="15478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64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629208" y="7224939"/>
            <a:ext cx="4512939" cy="773149"/>
            <a:chOff x="0" y="0"/>
            <a:chExt cx="1422363" cy="24367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22363" cy="243677"/>
            </a:xfrm>
            <a:custGeom>
              <a:avLst/>
              <a:gdLst/>
              <a:ahLst/>
              <a:cxnLst/>
              <a:rect r="r" b="b" t="t" l="l"/>
              <a:pathLst>
                <a:path h="243677" w="1422363">
                  <a:moveTo>
                    <a:pt x="121838" y="0"/>
                  </a:moveTo>
                  <a:lnTo>
                    <a:pt x="1300524" y="0"/>
                  </a:lnTo>
                  <a:cubicBezTo>
                    <a:pt x="1367814" y="0"/>
                    <a:pt x="1422363" y="54549"/>
                    <a:pt x="1422363" y="121838"/>
                  </a:cubicBezTo>
                  <a:lnTo>
                    <a:pt x="1422363" y="121838"/>
                  </a:lnTo>
                  <a:cubicBezTo>
                    <a:pt x="1422363" y="154152"/>
                    <a:pt x="1409526" y="185142"/>
                    <a:pt x="1386677" y="207991"/>
                  </a:cubicBezTo>
                  <a:cubicBezTo>
                    <a:pt x="1363828" y="230840"/>
                    <a:pt x="1332838" y="243677"/>
                    <a:pt x="1300524" y="243677"/>
                  </a:cubicBezTo>
                  <a:lnTo>
                    <a:pt x="121838" y="243677"/>
                  </a:lnTo>
                  <a:cubicBezTo>
                    <a:pt x="89525" y="243677"/>
                    <a:pt x="58535" y="230840"/>
                    <a:pt x="35686" y="207991"/>
                  </a:cubicBezTo>
                  <a:cubicBezTo>
                    <a:pt x="12837" y="185142"/>
                    <a:pt x="0" y="154152"/>
                    <a:pt x="0" y="121838"/>
                  </a:cubicBezTo>
                  <a:lnTo>
                    <a:pt x="0" y="121838"/>
                  </a:lnTo>
                  <a:cubicBezTo>
                    <a:pt x="0" y="89525"/>
                    <a:pt x="12837" y="58535"/>
                    <a:pt x="35686" y="35686"/>
                  </a:cubicBezTo>
                  <a:cubicBezTo>
                    <a:pt x="58535" y="12837"/>
                    <a:pt x="89525" y="0"/>
                    <a:pt x="1218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D9FE54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1422363" cy="310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637266" y="1198632"/>
            <a:ext cx="4082859" cy="372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85"/>
              </a:lnSpc>
              <a:spcBef>
                <a:spcPct val="0"/>
              </a:spcBef>
            </a:pPr>
            <a:r>
              <a:rPr lang="en-US" b="true" sz="2599" spc="44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SOFTWARE ARCHITECTURE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464950" y="1244716"/>
            <a:ext cx="2180247" cy="26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FFFFFF">
                    <a:alpha val="34902"/>
                  </a:srgbClr>
                </a:solidFill>
                <a:latin typeface="Garet"/>
                <a:ea typeface="Garet"/>
                <a:cs typeface="Garet"/>
                <a:sym typeface="Garet"/>
              </a:rPr>
              <a:t>SERVICE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922682" y="1244716"/>
            <a:ext cx="2442636" cy="26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FFFFFF">
                    <a:alpha val="34902"/>
                  </a:srgbClr>
                </a:solidFill>
                <a:latin typeface="Garet"/>
                <a:ea typeface="Garet"/>
                <a:cs typeface="Garet"/>
                <a:sym typeface="Garet"/>
              </a:rPr>
              <a:t>ABOUT US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63024" y="1244716"/>
            <a:ext cx="1943613" cy="26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00"/>
              </a:lnSpc>
              <a:spcBef>
                <a:spcPct val="0"/>
              </a:spcBef>
            </a:pPr>
            <a:r>
              <a:rPr lang="en-US" b="true" sz="2000" strike="noStrike" u="none">
                <a:solidFill>
                  <a:srgbClr val="D9FE54"/>
                </a:solidFill>
                <a:latin typeface="Garet Bold"/>
                <a:ea typeface="Garet Bold"/>
                <a:cs typeface="Garet Bold"/>
                <a:sym typeface="Garet Bold"/>
              </a:rPr>
              <a:t>HOME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27333" y="3038480"/>
            <a:ext cx="10354562" cy="2560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75"/>
              </a:lnSpc>
            </a:pPr>
            <a:r>
              <a:rPr lang="en-US" sz="9159" b="true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ONLINE EXAMINATION BERBASIS WEB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622944" y="7500090"/>
            <a:ext cx="3262687" cy="26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00"/>
              </a:lnSpc>
              <a:spcBef>
                <a:spcPct val="0"/>
              </a:spcBef>
            </a:pPr>
            <a:r>
              <a:rPr lang="en-US" sz="2000" spc="2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START PRESENTATION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148431" y="6895057"/>
            <a:ext cx="7829187" cy="770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0"/>
              </a:lnSpc>
            </a:pPr>
            <a:r>
              <a:rPr lang="en-US" sz="20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Kelompok 4</a:t>
            </a:r>
          </a:p>
          <a:p>
            <a:pPr algn="l">
              <a:lnSpc>
                <a:spcPts val="3160"/>
              </a:lnSpc>
            </a:pPr>
            <a:r>
              <a:rPr lang="en-US" sz="20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M. RIZWAN - 13020230100</a:t>
            </a:r>
          </a:p>
        </p:txBody>
      </p:sp>
      <p:sp>
        <p:nvSpPr>
          <p:cNvPr name="AutoShape 19" id="19"/>
          <p:cNvSpPr/>
          <p:nvPr/>
        </p:nvSpPr>
        <p:spPr>
          <a:xfrm>
            <a:off x="1946383" y="6933159"/>
            <a:ext cx="0" cy="732153"/>
          </a:xfrm>
          <a:prstGeom prst="line">
            <a:avLst/>
          </a:prstGeom>
          <a:ln cap="rnd" w="38100">
            <a:solidFill>
              <a:srgbClr val="D9FE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793395" y="8958515"/>
            <a:ext cx="1133938" cy="599570"/>
          </a:xfrm>
          <a:custGeom>
            <a:avLst/>
            <a:gdLst/>
            <a:ahLst/>
            <a:cxnLst/>
            <a:rect r="r" b="b" t="t" l="l"/>
            <a:pathLst>
              <a:path h="599570" w="1133938">
                <a:moveTo>
                  <a:pt x="0" y="0"/>
                </a:moveTo>
                <a:lnTo>
                  <a:pt x="1133938" y="0"/>
                </a:lnTo>
                <a:lnTo>
                  <a:pt x="1133938" y="599570"/>
                </a:lnTo>
                <a:lnTo>
                  <a:pt x="0" y="599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755521" y="3116075"/>
            <a:ext cx="1115036" cy="589575"/>
          </a:xfrm>
          <a:custGeom>
            <a:avLst/>
            <a:gdLst/>
            <a:ahLst/>
            <a:cxnLst/>
            <a:rect r="r" b="b" t="t" l="l"/>
            <a:pathLst>
              <a:path h="589575" w="1115036">
                <a:moveTo>
                  <a:pt x="0" y="0"/>
                </a:moveTo>
                <a:lnTo>
                  <a:pt x="1115036" y="0"/>
                </a:lnTo>
                <a:lnTo>
                  <a:pt x="1115036" y="589575"/>
                </a:lnTo>
                <a:lnTo>
                  <a:pt x="0" y="5895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-1253249" y="2423554"/>
            <a:ext cx="2506498" cy="2564193"/>
          </a:xfrm>
          <a:custGeom>
            <a:avLst/>
            <a:gdLst/>
            <a:ahLst/>
            <a:cxnLst/>
            <a:rect r="r" b="b" t="t" l="l"/>
            <a:pathLst>
              <a:path h="2564193" w="2506498">
                <a:moveTo>
                  <a:pt x="0" y="0"/>
                </a:moveTo>
                <a:lnTo>
                  <a:pt x="2506498" y="0"/>
                </a:lnTo>
                <a:lnTo>
                  <a:pt x="2506498" y="2564192"/>
                </a:lnTo>
                <a:lnTo>
                  <a:pt x="0" y="25641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3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7034751" y="4476315"/>
            <a:ext cx="2506498" cy="2564193"/>
          </a:xfrm>
          <a:custGeom>
            <a:avLst/>
            <a:gdLst/>
            <a:ahLst/>
            <a:cxnLst/>
            <a:rect r="r" b="b" t="t" l="l"/>
            <a:pathLst>
              <a:path h="2564193" w="2506498">
                <a:moveTo>
                  <a:pt x="0" y="0"/>
                </a:moveTo>
                <a:lnTo>
                  <a:pt x="2506498" y="0"/>
                </a:lnTo>
                <a:lnTo>
                  <a:pt x="2506498" y="2564193"/>
                </a:lnTo>
                <a:lnTo>
                  <a:pt x="0" y="25641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3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F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42147" y="1179582"/>
            <a:ext cx="419912" cy="419912"/>
          </a:xfrm>
          <a:custGeom>
            <a:avLst/>
            <a:gdLst/>
            <a:ahLst/>
            <a:cxnLst/>
            <a:rect r="r" b="b" t="t" l="l"/>
            <a:pathLst>
              <a:path h="419912" w="419912">
                <a:moveTo>
                  <a:pt x="0" y="0"/>
                </a:moveTo>
                <a:lnTo>
                  <a:pt x="419912" y="0"/>
                </a:lnTo>
                <a:lnTo>
                  <a:pt x="419912" y="419912"/>
                </a:lnTo>
                <a:lnTo>
                  <a:pt x="0" y="4199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01993" y="1179582"/>
            <a:ext cx="357307" cy="419912"/>
          </a:xfrm>
          <a:custGeom>
            <a:avLst/>
            <a:gdLst/>
            <a:ahLst/>
            <a:cxnLst/>
            <a:rect r="r" b="b" t="t" l="l"/>
            <a:pathLst>
              <a:path h="419912" w="357307">
                <a:moveTo>
                  <a:pt x="0" y="0"/>
                </a:moveTo>
                <a:lnTo>
                  <a:pt x="357307" y="0"/>
                </a:lnTo>
                <a:lnTo>
                  <a:pt x="357307" y="419912"/>
                </a:lnTo>
                <a:lnTo>
                  <a:pt x="0" y="4199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086249"/>
            <a:ext cx="358803" cy="539185"/>
          </a:xfrm>
          <a:custGeom>
            <a:avLst/>
            <a:gdLst/>
            <a:ahLst/>
            <a:cxnLst/>
            <a:rect r="r" b="b" t="t" l="l"/>
            <a:pathLst>
              <a:path h="539185" w="358803">
                <a:moveTo>
                  <a:pt x="0" y="0"/>
                </a:moveTo>
                <a:lnTo>
                  <a:pt x="358803" y="0"/>
                </a:lnTo>
                <a:lnTo>
                  <a:pt x="358803" y="539185"/>
                </a:lnTo>
                <a:lnTo>
                  <a:pt x="0" y="5391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507449" y="7365808"/>
            <a:ext cx="21351072" cy="6979470"/>
            <a:chOff x="0" y="0"/>
            <a:chExt cx="5623328" cy="18382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623328" cy="1838214"/>
            </a:xfrm>
            <a:custGeom>
              <a:avLst/>
              <a:gdLst/>
              <a:ahLst/>
              <a:cxnLst/>
              <a:rect r="r" b="b" t="t" l="l"/>
              <a:pathLst>
                <a:path h="1838214" w="5623328">
                  <a:moveTo>
                    <a:pt x="0" y="0"/>
                  </a:moveTo>
                  <a:lnTo>
                    <a:pt x="5623328" y="0"/>
                  </a:lnTo>
                  <a:lnTo>
                    <a:pt x="5623328" y="1838214"/>
                  </a:lnTo>
                  <a:lnTo>
                    <a:pt x="0" y="1838214"/>
                  </a:lnTo>
                  <a:close/>
                </a:path>
              </a:pathLst>
            </a:custGeom>
            <a:gradFill rotWithShape="true">
              <a:gsLst>
                <a:gs pos="0">
                  <a:srgbClr val="D9FE54">
                    <a:alpha val="0"/>
                  </a:srgbClr>
                </a:gs>
                <a:gs pos="100000">
                  <a:srgbClr val="D9FE5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76200"/>
              <a:ext cx="5623328" cy="17620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6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431953" y="6979233"/>
            <a:ext cx="4512939" cy="773149"/>
            <a:chOff x="0" y="0"/>
            <a:chExt cx="1422363" cy="24367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22363" cy="243677"/>
            </a:xfrm>
            <a:custGeom>
              <a:avLst/>
              <a:gdLst/>
              <a:ahLst/>
              <a:cxnLst/>
              <a:rect r="r" b="b" t="t" l="l"/>
              <a:pathLst>
                <a:path h="243677" w="1422363">
                  <a:moveTo>
                    <a:pt x="121838" y="0"/>
                  </a:moveTo>
                  <a:lnTo>
                    <a:pt x="1300524" y="0"/>
                  </a:lnTo>
                  <a:cubicBezTo>
                    <a:pt x="1367814" y="0"/>
                    <a:pt x="1422363" y="54549"/>
                    <a:pt x="1422363" y="121838"/>
                  </a:cubicBezTo>
                  <a:lnTo>
                    <a:pt x="1422363" y="121838"/>
                  </a:lnTo>
                  <a:cubicBezTo>
                    <a:pt x="1422363" y="154152"/>
                    <a:pt x="1409526" y="185142"/>
                    <a:pt x="1386677" y="207991"/>
                  </a:cubicBezTo>
                  <a:cubicBezTo>
                    <a:pt x="1363828" y="230840"/>
                    <a:pt x="1332838" y="243677"/>
                    <a:pt x="1300524" y="243677"/>
                  </a:cubicBezTo>
                  <a:lnTo>
                    <a:pt x="121838" y="243677"/>
                  </a:lnTo>
                  <a:cubicBezTo>
                    <a:pt x="89525" y="243677"/>
                    <a:pt x="58535" y="230840"/>
                    <a:pt x="35686" y="207991"/>
                  </a:cubicBezTo>
                  <a:cubicBezTo>
                    <a:pt x="12837" y="185142"/>
                    <a:pt x="0" y="154152"/>
                    <a:pt x="0" y="121838"/>
                  </a:cubicBezTo>
                  <a:lnTo>
                    <a:pt x="0" y="121838"/>
                  </a:lnTo>
                  <a:cubicBezTo>
                    <a:pt x="0" y="89525"/>
                    <a:pt x="12837" y="58535"/>
                    <a:pt x="35686" y="35686"/>
                  </a:cubicBezTo>
                  <a:cubicBezTo>
                    <a:pt x="58535" y="12837"/>
                    <a:pt x="89525" y="0"/>
                    <a:pt x="1218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D9FE54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422363" cy="310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637266" y="1198632"/>
            <a:ext cx="4082859" cy="372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85"/>
              </a:lnSpc>
              <a:spcBef>
                <a:spcPct val="0"/>
              </a:spcBef>
            </a:pPr>
            <a:r>
              <a:rPr lang="en-US" b="true" sz="2599" spc="44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SOFTWAR</a:t>
            </a:r>
            <a:r>
              <a:rPr lang="en-US" b="true" sz="2599" spc="44" strike="noStrike" u="none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E ARCHITECTURE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64950" y="1244716"/>
            <a:ext cx="2180247" cy="26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FFFFFF">
                    <a:alpha val="34902"/>
                  </a:srgbClr>
                </a:solidFill>
                <a:latin typeface="Garet"/>
                <a:ea typeface="Garet"/>
                <a:cs typeface="Garet"/>
                <a:sym typeface="Garet"/>
              </a:rPr>
              <a:t>SERVICE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22682" y="1244716"/>
            <a:ext cx="2442636" cy="26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FFFFFF">
                    <a:alpha val="34902"/>
                  </a:srgbClr>
                </a:solidFill>
                <a:latin typeface="Garet"/>
                <a:ea typeface="Garet"/>
                <a:cs typeface="Garet"/>
                <a:sym typeface="Garet"/>
              </a:rPr>
              <a:t>ABOUT US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063024" y="1244716"/>
            <a:ext cx="1943613" cy="26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00"/>
              </a:lnSpc>
              <a:spcBef>
                <a:spcPct val="0"/>
              </a:spcBef>
            </a:pPr>
            <a:r>
              <a:rPr lang="en-US" b="true" sz="2000" strike="noStrike" u="none">
                <a:solidFill>
                  <a:srgbClr val="D9FE54"/>
                </a:solidFill>
                <a:latin typeface="Garet Bold"/>
                <a:ea typeface="Garet Bold"/>
                <a:cs typeface="Garet Bold"/>
                <a:sym typeface="Garet Bold"/>
              </a:rPr>
              <a:t>HOME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20940" y="7254384"/>
            <a:ext cx="2796272" cy="26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00"/>
              </a:lnSpc>
              <a:spcBef>
                <a:spcPct val="0"/>
              </a:spcBef>
            </a:pPr>
            <a:r>
              <a:rPr lang="en-US" sz="2000" spc="2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SEE YOU NEXT TIME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586138" y="3148926"/>
            <a:ext cx="4595700" cy="770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0"/>
              </a:lnSpc>
            </a:pPr>
            <a:r>
              <a:rPr lang="en-US" sz="20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Pembagian Tugas:</a:t>
            </a:r>
          </a:p>
          <a:p>
            <a:pPr algn="l">
              <a:lnSpc>
                <a:spcPts val="3160"/>
              </a:lnSpc>
            </a:pPr>
            <a:r>
              <a:rPr lang="en-US" sz="20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M. RIZWAN (SEMUANYA)</a:t>
            </a:r>
          </a:p>
        </p:txBody>
      </p:sp>
      <p:sp>
        <p:nvSpPr>
          <p:cNvPr name="AutoShape 17" id="17"/>
          <p:cNvSpPr/>
          <p:nvPr/>
        </p:nvSpPr>
        <p:spPr>
          <a:xfrm>
            <a:off x="2164861" y="3254302"/>
            <a:ext cx="0" cy="732153"/>
          </a:xfrm>
          <a:prstGeom prst="line">
            <a:avLst/>
          </a:prstGeom>
          <a:ln cap="rnd" w="38100">
            <a:solidFill>
              <a:srgbClr val="D9FE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6614869" y="7839172"/>
            <a:ext cx="1133938" cy="599570"/>
          </a:xfrm>
          <a:custGeom>
            <a:avLst/>
            <a:gdLst/>
            <a:ahLst/>
            <a:cxnLst/>
            <a:rect r="r" b="b" t="t" l="l"/>
            <a:pathLst>
              <a:path h="599570" w="1133938">
                <a:moveTo>
                  <a:pt x="0" y="0"/>
                </a:moveTo>
                <a:lnTo>
                  <a:pt x="1133939" y="0"/>
                </a:lnTo>
                <a:lnTo>
                  <a:pt x="1133939" y="599570"/>
                </a:lnTo>
                <a:lnTo>
                  <a:pt x="0" y="5995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7034751" y="4019212"/>
            <a:ext cx="2506498" cy="2564193"/>
          </a:xfrm>
          <a:custGeom>
            <a:avLst/>
            <a:gdLst/>
            <a:ahLst/>
            <a:cxnLst/>
            <a:rect r="r" b="b" t="t" l="l"/>
            <a:pathLst>
              <a:path h="2564193" w="2506498">
                <a:moveTo>
                  <a:pt x="0" y="0"/>
                </a:moveTo>
                <a:lnTo>
                  <a:pt x="2506498" y="0"/>
                </a:lnTo>
                <a:lnTo>
                  <a:pt x="2506498" y="2564193"/>
                </a:lnTo>
                <a:lnTo>
                  <a:pt x="0" y="256419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3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0" id="20"/>
          <p:cNvGrpSpPr/>
          <p:nvPr/>
        </p:nvGrpSpPr>
        <p:grpSpPr>
          <a:xfrm rot="0">
            <a:off x="-3162565" y="5027853"/>
            <a:ext cx="10616753" cy="3111104"/>
            <a:chOff x="0" y="0"/>
            <a:chExt cx="1644813" cy="48199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644813" cy="481992"/>
            </a:xfrm>
            <a:custGeom>
              <a:avLst/>
              <a:gdLst/>
              <a:ahLst/>
              <a:cxnLst/>
              <a:rect r="r" b="b" t="t" l="l"/>
              <a:pathLst>
                <a:path h="481992" w="1644813">
                  <a:moveTo>
                    <a:pt x="18960" y="0"/>
                  </a:moveTo>
                  <a:lnTo>
                    <a:pt x="1625853" y="0"/>
                  </a:lnTo>
                  <a:cubicBezTo>
                    <a:pt x="1636324" y="0"/>
                    <a:pt x="1644813" y="8489"/>
                    <a:pt x="1644813" y="18960"/>
                  </a:cubicBezTo>
                  <a:lnTo>
                    <a:pt x="1644813" y="463032"/>
                  </a:lnTo>
                  <a:cubicBezTo>
                    <a:pt x="1644813" y="473503"/>
                    <a:pt x="1636324" y="481992"/>
                    <a:pt x="1625853" y="481992"/>
                  </a:cubicBezTo>
                  <a:lnTo>
                    <a:pt x="18960" y="481992"/>
                  </a:lnTo>
                  <a:cubicBezTo>
                    <a:pt x="8489" y="481992"/>
                    <a:pt x="0" y="473503"/>
                    <a:pt x="0" y="463032"/>
                  </a:cubicBezTo>
                  <a:lnTo>
                    <a:pt x="0" y="18960"/>
                  </a:lnTo>
                  <a:cubicBezTo>
                    <a:pt x="0" y="8489"/>
                    <a:pt x="8489" y="0"/>
                    <a:pt x="18960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-65994" r="0" b="-61792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-1713104" y="3861404"/>
            <a:ext cx="2506498" cy="2564193"/>
          </a:xfrm>
          <a:custGeom>
            <a:avLst/>
            <a:gdLst/>
            <a:ahLst/>
            <a:cxnLst/>
            <a:rect r="r" b="b" t="t" l="l"/>
            <a:pathLst>
              <a:path h="2564193" w="2506498">
                <a:moveTo>
                  <a:pt x="0" y="0"/>
                </a:moveTo>
                <a:lnTo>
                  <a:pt x="2506499" y="0"/>
                </a:lnTo>
                <a:lnTo>
                  <a:pt x="2506499" y="2564192"/>
                </a:lnTo>
                <a:lnTo>
                  <a:pt x="0" y="25641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3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3" id="23"/>
          <p:cNvSpPr txBox="true"/>
          <p:nvPr/>
        </p:nvSpPr>
        <p:spPr>
          <a:xfrm rot="0">
            <a:off x="8380850" y="3289977"/>
            <a:ext cx="8521143" cy="2189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38"/>
              </a:lnSpc>
            </a:pPr>
            <a:r>
              <a:rPr lang="en-US" sz="8686" b="true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THANK YOU</a:t>
            </a:r>
          </a:p>
          <a:p>
            <a:pPr algn="l">
              <a:lnSpc>
                <a:spcPts val="8338"/>
              </a:lnSpc>
            </a:pPr>
            <a:r>
              <a:rPr lang="en-US" sz="8686" b="true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FOR LISTENING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5919715" y="7031840"/>
            <a:ext cx="1115036" cy="589575"/>
          </a:xfrm>
          <a:custGeom>
            <a:avLst/>
            <a:gdLst/>
            <a:ahLst/>
            <a:cxnLst/>
            <a:rect r="r" b="b" t="t" l="l"/>
            <a:pathLst>
              <a:path h="589575" w="1115036">
                <a:moveTo>
                  <a:pt x="0" y="0"/>
                </a:moveTo>
                <a:lnTo>
                  <a:pt x="1115036" y="0"/>
                </a:lnTo>
                <a:lnTo>
                  <a:pt x="1115036" y="589575"/>
                </a:lnTo>
                <a:lnTo>
                  <a:pt x="0" y="5895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F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42147" y="1179582"/>
            <a:ext cx="419912" cy="419912"/>
          </a:xfrm>
          <a:custGeom>
            <a:avLst/>
            <a:gdLst/>
            <a:ahLst/>
            <a:cxnLst/>
            <a:rect r="r" b="b" t="t" l="l"/>
            <a:pathLst>
              <a:path h="419912" w="419912">
                <a:moveTo>
                  <a:pt x="0" y="0"/>
                </a:moveTo>
                <a:lnTo>
                  <a:pt x="419912" y="0"/>
                </a:lnTo>
                <a:lnTo>
                  <a:pt x="419912" y="419912"/>
                </a:lnTo>
                <a:lnTo>
                  <a:pt x="0" y="4199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01993" y="1179582"/>
            <a:ext cx="357307" cy="419912"/>
          </a:xfrm>
          <a:custGeom>
            <a:avLst/>
            <a:gdLst/>
            <a:ahLst/>
            <a:cxnLst/>
            <a:rect r="r" b="b" t="t" l="l"/>
            <a:pathLst>
              <a:path h="419912" w="357307">
                <a:moveTo>
                  <a:pt x="0" y="0"/>
                </a:moveTo>
                <a:lnTo>
                  <a:pt x="357307" y="0"/>
                </a:lnTo>
                <a:lnTo>
                  <a:pt x="357307" y="419912"/>
                </a:lnTo>
                <a:lnTo>
                  <a:pt x="0" y="4199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086249"/>
            <a:ext cx="358803" cy="539185"/>
          </a:xfrm>
          <a:custGeom>
            <a:avLst/>
            <a:gdLst/>
            <a:ahLst/>
            <a:cxnLst/>
            <a:rect r="r" b="b" t="t" l="l"/>
            <a:pathLst>
              <a:path h="539185" w="358803">
                <a:moveTo>
                  <a:pt x="0" y="0"/>
                </a:moveTo>
                <a:lnTo>
                  <a:pt x="358803" y="0"/>
                </a:lnTo>
                <a:lnTo>
                  <a:pt x="358803" y="539185"/>
                </a:lnTo>
                <a:lnTo>
                  <a:pt x="0" y="5391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464950" y="2408954"/>
            <a:ext cx="5887153" cy="588715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0824" y="10824"/>
              <a:ext cx="791151" cy="791151"/>
            </a:xfrm>
            <a:custGeom>
              <a:avLst/>
              <a:gdLst/>
              <a:ahLst/>
              <a:cxnLst/>
              <a:rect r="r" b="b" t="t" l="l"/>
              <a:pathLst>
                <a:path h="791151" w="791151">
                  <a:moveTo>
                    <a:pt x="419753" y="13353"/>
                  </a:moveTo>
                  <a:lnTo>
                    <a:pt x="777799" y="371399"/>
                  </a:lnTo>
                  <a:cubicBezTo>
                    <a:pt x="791152" y="384752"/>
                    <a:pt x="791152" y="406400"/>
                    <a:pt x="777799" y="419753"/>
                  </a:cubicBezTo>
                  <a:lnTo>
                    <a:pt x="419753" y="777799"/>
                  </a:lnTo>
                  <a:cubicBezTo>
                    <a:pt x="406400" y="791152"/>
                    <a:pt x="384752" y="791152"/>
                    <a:pt x="371399" y="777799"/>
                  </a:cubicBezTo>
                  <a:lnTo>
                    <a:pt x="13353" y="419753"/>
                  </a:lnTo>
                  <a:cubicBezTo>
                    <a:pt x="0" y="406400"/>
                    <a:pt x="0" y="384752"/>
                    <a:pt x="13353" y="371399"/>
                  </a:cubicBezTo>
                  <a:lnTo>
                    <a:pt x="371399" y="13353"/>
                  </a:lnTo>
                  <a:cubicBezTo>
                    <a:pt x="384752" y="0"/>
                    <a:pt x="406400" y="0"/>
                    <a:pt x="419753" y="13353"/>
                  </a:cubicBezTo>
                  <a:close/>
                </a:path>
              </a:pathLst>
            </a:custGeom>
            <a:blipFill>
              <a:blip r:embed="rId8"/>
              <a:stretch>
                <a:fillRect l="-25046" t="0" r="-25046" b="0"/>
              </a:stretch>
            </a:blipFill>
            <a:ln w="190500" cap="rnd">
              <a:solidFill>
                <a:srgbClr val="D9FE54"/>
              </a:solidFill>
              <a:prstDash val="solid"/>
              <a:round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5344423" y="4399847"/>
            <a:ext cx="5887153" cy="588715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0824" y="10824"/>
              <a:ext cx="791151" cy="791151"/>
            </a:xfrm>
            <a:custGeom>
              <a:avLst/>
              <a:gdLst/>
              <a:ahLst/>
              <a:cxnLst/>
              <a:rect r="r" b="b" t="t" l="l"/>
              <a:pathLst>
                <a:path h="791151" w="791151">
                  <a:moveTo>
                    <a:pt x="419753" y="13353"/>
                  </a:moveTo>
                  <a:lnTo>
                    <a:pt x="777799" y="371399"/>
                  </a:lnTo>
                  <a:cubicBezTo>
                    <a:pt x="791152" y="384752"/>
                    <a:pt x="791152" y="406400"/>
                    <a:pt x="777799" y="419753"/>
                  </a:cubicBezTo>
                  <a:lnTo>
                    <a:pt x="419753" y="777799"/>
                  </a:lnTo>
                  <a:cubicBezTo>
                    <a:pt x="406400" y="791152"/>
                    <a:pt x="384752" y="791152"/>
                    <a:pt x="371399" y="777799"/>
                  </a:cubicBezTo>
                  <a:lnTo>
                    <a:pt x="13353" y="419753"/>
                  </a:lnTo>
                  <a:cubicBezTo>
                    <a:pt x="0" y="406400"/>
                    <a:pt x="0" y="384752"/>
                    <a:pt x="13353" y="371399"/>
                  </a:cubicBezTo>
                  <a:lnTo>
                    <a:pt x="371399" y="13353"/>
                  </a:lnTo>
                  <a:cubicBezTo>
                    <a:pt x="384752" y="0"/>
                    <a:pt x="406400" y="0"/>
                    <a:pt x="419753" y="13353"/>
                  </a:cubicBezTo>
                  <a:close/>
                </a:path>
              </a:pathLst>
            </a:custGeom>
            <a:blipFill>
              <a:blip r:embed="rId9"/>
              <a:stretch>
                <a:fillRect l="-25046" t="0" r="-25046" b="0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1637266" y="1198632"/>
            <a:ext cx="3947321" cy="372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5"/>
              </a:lnSpc>
            </a:pPr>
            <a:r>
              <a:rPr lang="en-US" b="true" sz="2599" spc="44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SOFTWARE ARCHITECTURE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64950" y="1244716"/>
            <a:ext cx="2180247" cy="26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FFFFFF">
                    <a:alpha val="34902"/>
                  </a:srgbClr>
                </a:solidFill>
                <a:latin typeface="Garet"/>
                <a:ea typeface="Garet"/>
                <a:cs typeface="Garet"/>
                <a:sym typeface="Garet"/>
              </a:rPr>
              <a:t>SERVICE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22682" y="1244716"/>
            <a:ext cx="2442636" cy="26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00"/>
              </a:lnSpc>
              <a:spcBef>
                <a:spcPct val="0"/>
              </a:spcBef>
            </a:pPr>
            <a:r>
              <a:rPr lang="en-US" b="true" sz="2000">
                <a:solidFill>
                  <a:srgbClr val="D9FE54"/>
                </a:solidFill>
                <a:latin typeface="Garet Bold"/>
                <a:ea typeface="Garet Bold"/>
                <a:cs typeface="Garet Bold"/>
                <a:sym typeface="Garet Bold"/>
              </a:rPr>
              <a:t>ABOUT US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063024" y="1244716"/>
            <a:ext cx="1943613" cy="26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00"/>
              </a:lnSpc>
              <a:spcBef>
                <a:spcPct val="0"/>
              </a:spcBef>
            </a:pPr>
            <a:r>
              <a:rPr lang="en-US" sz="2000">
                <a:solidFill>
                  <a:srgbClr val="FFFFFF">
                    <a:alpha val="34902"/>
                  </a:srgbClr>
                </a:solidFill>
                <a:latin typeface="Garet"/>
                <a:ea typeface="Garet"/>
                <a:cs typeface="Garet"/>
                <a:sym typeface="Garet"/>
              </a:rPr>
              <a:t>HOME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21267" y="2316979"/>
            <a:ext cx="3175584" cy="460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7"/>
              </a:lnSpc>
            </a:pPr>
            <a:r>
              <a:rPr lang="en-US" b="true" sz="3270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LATAR BELAKANG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21267" y="2862563"/>
            <a:ext cx="7434767" cy="1123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>
                    <a:alpha val="66667"/>
                  </a:srgbClr>
                </a:solidFill>
                <a:latin typeface="Garet"/>
                <a:ea typeface="Garet"/>
                <a:cs typeface="Garet"/>
                <a:sym typeface="Garet"/>
              </a:rPr>
              <a:t>Ujian masih konvensional → boros waktu &amp; biaya</a:t>
            </a:r>
          </a:p>
          <a:p>
            <a:pPr algn="just" marL="431805" indent="-215903" lvl="1">
              <a:lnSpc>
                <a:spcPts val="30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FFFFFF">
                    <a:alpha val="66667"/>
                  </a:srgbClr>
                </a:solidFill>
                <a:latin typeface="Garet"/>
                <a:ea typeface="Garet"/>
                <a:cs typeface="Garet"/>
                <a:sym typeface="Garet"/>
              </a:rPr>
              <a:t>Perlu sistem CBT berbasis web dan proctoring kamera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820534" y="8958515"/>
            <a:ext cx="1133938" cy="599570"/>
          </a:xfrm>
          <a:custGeom>
            <a:avLst/>
            <a:gdLst/>
            <a:ahLst/>
            <a:cxnLst/>
            <a:rect r="r" b="b" t="t" l="l"/>
            <a:pathLst>
              <a:path h="599570" w="1133938">
                <a:moveTo>
                  <a:pt x="0" y="0"/>
                </a:moveTo>
                <a:lnTo>
                  <a:pt x="1133938" y="0"/>
                </a:lnTo>
                <a:lnTo>
                  <a:pt x="1133938" y="599570"/>
                </a:lnTo>
                <a:lnTo>
                  <a:pt x="0" y="5995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344475" y="2704883"/>
            <a:ext cx="1115036" cy="589575"/>
          </a:xfrm>
          <a:custGeom>
            <a:avLst/>
            <a:gdLst/>
            <a:ahLst/>
            <a:cxnLst/>
            <a:rect r="r" b="b" t="t" l="l"/>
            <a:pathLst>
              <a:path h="589575" w="1115036">
                <a:moveTo>
                  <a:pt x="0" y="0"/>
                </a:moveTo>
                <a:lnTo>
                  <a:pt x="1115036" y="0"/>
                </a:lnTo>
                <a:lnTo>
                  <a:pt x="1115036" y="589575"/>
                </a:lnTo>
                <a:lnTo>
                  <a:pt x="0" y="5895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083697" y="4528541"/>
            <a:ext cx="1610898" cy="1647977"/>
          </a:xfrm>
          <a:custGeom>
            <a:avLst/>
            <a:gdLst/>
            <a:ahLst/>
            <a:cxnLst/>
            <a:rect r="r" b="b" t="t" l="l"/>
            <a:pathLst>
              <a:path h="1647977" w="1610898">
                <a:moveTo>
                  <a:pt x="0" y="0"/>
                </a:moveTo>
                <a:lnTo>
                  <a:pt x="1610897" y="0"/>
                </a:lnTo>
                <a:lnTo>
                  <a:pt x="1610897" y="1647978"/>
                </a:lnTo>
                <a:lnTo>
                  <a:pt x="0" y="16479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521267" y="4303511"/>
            <a:ext cx="3690244" cy="460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7"/>
              </a:lnSpc>
            </a:pPr>
            <a:r>
              <a:rPr lang="en-US" b="true" sz="3270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KEBUTUHAN BISNIS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48406" y="4844415"/>
            <a:ext cx="7434767" cy="1123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>
                    <a:alpha val="66667"/>
                  </a:srgbClr>
                </a:solidFill>
                <a:latin typeface="Garet"/>
                <a:ea typeface="Garet"/>
                <a:cs typeface="Garet"/>
                <a:sym typeface="Garet"/>
              </a:rPr>
              <a:t>Efisiensi pelaksanaan ujian</a:t>
            </a:r>
          </a:p>
          <a:p>
            <a:pPr algn="just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>
                    <a:alpha val="66667"/>
                  </a:srgbClr>
                </a:solidFill>
                <a:latin typeface="Garet"/>
                <a:ea typeface="Garet"/>
                <a:cs typeface="Garet"/>
                <a:sym typeface="Garet"/>
              </a:rPr>
              <a:t>Keamanan &amp; integritas data</a:t>
            </a:r>
          </a:p>
          <a:p>
            <a:pPr algn="just" marL="431805" indent="-215903" lvl="1">
              <a:lnSpc>
                <a:spcPts val="30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FFFFFF">
                    <a:alpha val="66667"/>
                  </a:srgbClr>
                </a:solidFill>
                <a:latin typeface="Garet"/>
                <a:ea typeface="Garet"/>
                <a:cs typeface="Garet"/>
                <a:sym typeface="Garet"/>
              </a:rPr>
              <a:t>Ha</a:t>
            </a:r>
            <a:r>
              <a:rPr lang="en-US" sz="2000">
                <a:solidFill>
                  <a:srgbClr val="FFFFFF">
                    <a:alpha val="66667"/>
                  </a:srgbClr>
                </a:solidFill>
                <a:latin typeface="Garet"/>
                <a:ea typeface="Garet"/>
                <a:cs typeface="Garet"/>
                <a:sym typeface="Garet"/>
              </a:rPr>
              <a:t>sil evaluasi cepat &amp; akurat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75545" y="6239203"/>
            <a:ext cx="3690244" cy="460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7"/>
              </a:lnSpc>
            </a:pPr>
            <a:r>
              <a:rPr lang="en-US" b="true" sz="3270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STAKEHOLDER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21267" y="6780106"/>
            <a:ext cx="7434767" cy="361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5" indent="-215903" lvl="1">
              <a:lnSpc>
                <a:spcPts val="30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FFFFFF">
                    <a:alpha val="66667"/>
                  </a:srgbClr>
                </a:solidFill>
                <a:latin typeface="Garet"/>
                <a:ea typeface="Garet"/>
                <a:cs typeface="Garet"/>
                <a:sym typeface="Garet"/>
              </a:rPr>
              <a:t>Mahasiswa, Dosen, Admin, T</a:t>
            </a:r>
            <a:r>
              <a:rPr lang="en-US" sz="2000">
                <a:solidFill>
                  <a:srgbClr val="FFFFFF">
                    <a:alpha val="66667"/>
                  </a:srgbClr>
                </a:solidFill>
                <a:latin typeface="Garet"/>
                <a:ea typeface="Garet"/>
                <a:cs typeface="Garet"/>
                <a:sym typeface="Garet"/>
              </a:rPr>
              <a:t>im TI, Pimpinan Fakultas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48406" y="7533892"/>
            <a:ext cx="3690244" cy="460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7"/>
              </a:lnSpc>
            </a:pPr>
            <a:r>
              <a:rPr lang="en-US" b="true" sz="3270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SCOPE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37266" y="8074796"/>
            <a:ext cx="10337385" cy="361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5" indent="-215903" lvl="1">
              <a:lnSpc>
                <a:spcPts val="30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FFFFFF">
                    <a:alpha val="66667"/>
                  </a:srgbClr>
                </a:solidFill>
                <a:latin typeface="Garet"/>
                <a:ea typeface="Garet"/>
                <a:cs typeface="Garet"/>
                <a:sym typeface="Garet"/>
              </a:rPr>
              <a:t>Pelaksanaan ujian web, bank soal, proctoring, auto-grading, la</a:t>
            </a:r>
            <a:r>
              <a:rPr lang="en-US" sz="2000">
                <a:solidFill>
                  <a:srgbClr val="FFFFFF">
                    <a:alpha val="66667"/>
                  </a:srgbClr>
                </a:solidFill>
                <a:latin typeface="Garet"/>
                <a:ea typeface="Garet"/>
                <a:cs typeface="Garet"/>
                <a:sym typeface="Garet"/>
              </a:rPr>
              <a:t>poran hasil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F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42147" y="1179582"/>
            <a:ext cx="419912" cy="419912"/>
          </a:xfrm>
          <a:custGeom>
            <a:avLst/>
            <a:gdLst/>
            <a:ahLst/>
            <a:cxnLst/>
            <a:rect r="r" b="b" t="t" l="l"/>
            <a:pathLst>
              <a:path h="419912" w="419912">
                <a:moveTo>
                  <a:pt x="0" y="0"/>
                </a:moveTo>
                <a:lnTo>
                  <a:pt x="419912" y="0"/>
                </a:lnTo>
                <a:lnTo>
                  <a:pt x="419912" y="419912"/>
                </a:lnTo>
                <a:lnTo>
                  <a:pt x="0" y="4199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01993" y="1179582"/>
            <a:ext cx="357307" cy="419912"/>
          </a:xfrm>
          <a:custGeom>
            <a:avLst/>
            <a:gdLst/>
            <a:ahLst/>
            <a:cxnLst/>
            <a:rect r="r" b="b" t="t" l="l"/>
            <a:pathLst>
              <a:path h="419912" w="357307">
                <a:moveTo>
                  <a:pt x="0" y="0"/>
                </a:moveTo>
                <a:lnTo>
                  <a:pt x="357307" y="0"/>
                </a:lnTo>
                <a:lnTo>
                  <a:pt x="357307" y="419912"/>
                </a:lnTo>
                <a:lnTo>
                  <a:pt x="0" y="4199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086249"/>
            <a:ext cx="358803" cy="539185"/>
          </a:xfrm>
          <a:custGeom>
            <a:avLst/>
            <a:gdLst/>
            <a:ahLst/>
            <a:cxnLst/>
            <a:rect r="r" b="b" t="t" l="l"/>
            <a:pathLst>
              <a:path h="539185" w="358803">
                <a:moveTo>
                  <a:pt x="0" y="0"/>
                </a:moveTo>
                <a:lnTo>
                  <a:pt x="358803" y="0"/>
                </a:lnTo>
                <a:lnTo>
                  <a:pt x="358803" y="539185"/>
                </a:lnTo>
                <a:lnTo>
                  <a:pt x="0" y="5391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37266" y="5181600"/>
            <a:ext cx="3431011" cy="343101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8573" y="18573"/>
              <a:ext cx="775654" cy="775654"/>
            </a:xfrm>
            <a:custGeom>
              <a:avLst/>
              <a:gdLst/>
              <a:ahLst/>
              <a:cxnLst/>
              <a:rect r="r" b="b" t="t" l="l"/>
              <a:pathLst>
                <a:path h="775654" w="775654">
                  <a:moveTo>
                    <a:pt x="429311" y="22911"/>
                  </a:moveTo>
                  <a:lnTo>
                    <a:pt x="752743" y="346343"/>
                  </a:lnTo>
                  <a:cubicBezTo>
                    <a:pt x="775654" y="369254"/>
                    <a:pt x="775654" y="406400"/>
                    <a:pt x="752743" y="429311"/>
                  </a:cubicBezTo>
                  <a:lnTo>
                    <a:pt x="429311" y="752743"/>
                  </a:lnTo>
                  <a:cubicBezTo>
                    <a:pt x="406400" y="775654"/>
                    <a:pt x="369254" y="775654"/>
                    <a:pt x="346343" y="752743"/>
                  </a:cubicBezTo>
                  <a:lnTo>
                    <a:pt x="22911" y="429311"/>
                  </a:lnTo>
                  <a:cubicBezTo>
                    <a:pt x="0" y="406400"/>
                    <a:pt x="0" y="369254"/>
                    <a:pt x="22911" y="346343"/>
                  </a:cubicBezTo>
                  <a:lnTo>
                    <a:pt x="346343" y="22911"/>
                  </a:lnTo>
                  <a:cubicBezTo>
                    <a:pt x="369254" y="0"/>
                    <a:pt x="406400" y="0"/>
                    <a:pt x="429311" y="22911"/>
                  </a:cubicBezTo>
                  <a:close/>
                </a:path>
              </a:pathLst>
            </a:custGeom>
            <a:blipFill>
              <a:blip r:embed="rId8"/>
              <a:stretch>
                <a:fillRect l="-25046" t="0" r="-25046" b="0"/>
              </a:stretch>
            </a:blipFill>
            <a:ln w="133350" cap="rnd">
              <a:solidFill>
                <a:srgbClr val="D9FE54"/>
              </a:solidFill>
              <a:prstDash val="solid"/>
              <a:round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5176451" y="5181600"/>
            <a:ext cx="3431011" cy="343101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8573" y="18573"/>
              <a:ext cx="775654" cy="775654"/>
            </a:xfrm>
            <a:custGeom>
              <a:avLst/>
              <a:gdLst/>
              <a:ahLst/>
              <a:cxnLst/>
              <a:rect r="r" b="b" t="t" l="l"/>
              <a:pathLst>
                <a:path h="775654" w="775654">
                  <a:moveTo>
                    <a:pt x="429311" y="22911"/>
                  </a:moveTo>
                  <a:lnTo>
                    <a:pt x="752743" y="346343"/>
                  </a:lnTo>
                  <a:cubicBezTo>
                    <a:pt x="775654" y="369254"/>
                    <a:pt x="775654" y="406400"/>
                    <a:pt x="752743" y="429311"/>
                  </a:cubicBezTo>
                  <a:lnTo>
                    <a:pt x="429311" y="752743"/>
                  </a:lnTo>
                  <a:cubicBezTo>
                    <a:pt x="406400" y="775654"/>
                    <a:pt x="369254" y="775654"/>
                    <a:pt x="346343" y="752743"/>
                  </a:cubicBezTo>
                  <a:lnTo>
                    <a:pt x="22911" y="429311"/>
                  </a:lnTo>
                  <a:cubicBezTo>
                    <a:pt x="0" y="406400"/>
                    <a:pt x="0" y="369254"/>
                    <a:pt x="22911" y="346343"/>
                  </a:cubicBezTo>
                  <a:lnTo>
                    <a:pt x="346343" y="22911"/>
                  </a:lnTo>
                  <a:cubicBezTo>
                    <a:pt x="369254" y="0"/>
                    <a:pt x="406400" y="0"/>
                    <a:pt x="429311" y="22911"/>
                  </a:cubicBezTo>
                  <a:close/>
                </a:path>
              </a:pathLst>
            </a:custGeom>
            <a:blipFill>
              <a:blip r:embed="rId9"/>
              <a:stretch>
                <a:fillRect l="-25046" t="0" r="-25046" b="0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1637266" y="1198632"/>
            <a:ext cx="3872124" cy="372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5"/>
              </a:lnSpc>
            </a:pPr>
            <a:r>
              <a:rPr lang="en-US" b="true" sz="2599" spc="44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SOFTWARE ARCHITECTURE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053877" y="1244716"/>
            <a:ext cx="2180247" cy="26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00"/>
              </a:lnSpc>
              <a:spcBef>
                <a:spcPct val="0"/>
              </a:spcBef>
            </a:pPr>
            <a:r>
              <a:rPr lang="en-US" b="true" sz="2000">
                <a:solidFill>
                  <a:srgbClr val="A6A6A6">
                    <a:alpha val="34902"/>
                  </a:srgbClr>
                </a:solidFill>
                <a:latin typeface="Garet Bold"/>
                <a:ea typeface="Garet Bold"/>
                <a:cs typeface="Garet Bold"/>
                <a:sym typeface="Garet Bold"/>
              </a:rPr>
              <a:t>ABOUT US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76497" y="1244716"/>
            <a:ext cx="2442636" cy="26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00"/>
              </a:lnSpc>
              <a:spcBef>
                <a:spcPct val="0"/>
              </a:spcBef>
            </a:pPr>
            <a:r>
              <a:rPr lang="en-US" b="true" sz="2000">
                <a:solidFill>
                  <a:srgbClr val="D9FE54"/>
                </a:solidFill>
                <a:latin typeface="Garet Bold"/>
                <a:ea typeface="Garet Bold"/>
                <a:cs typeface="Garet Bold"/>
                <a:sym typeface="Garet Bold"/>
              </a:rPr>
              <a:t>SERVICE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063024" y="1244716"/>
            <a:ext cx="1943613" cy="26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00"/>
              </a:lnSpc>
              <a:spcBef>
                <a:spcPct val="0"/>
              </a:spcBef>
            </a:pPr>
            <a:r>
              <a:rPr lang="en-US" sz="2000">
                <a:solidFill>
                  <a:srgbClr val="FFFFFF">
                    <a:alpha val="34902"/>
                  </a:srgbClr>
                </a:solidFill>
                <a:latin typeface="Garet"/>
                <a:ea typeface="Garet"/>
                <a:cs typeface="Garet"/>
                <a:sym typeface="Garet"/>
              </a:rPr>
              <a:t>HOME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27333" y="2990855"/>
            <a:ext cx="6928830" cy="1129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46"/>
              </a:lnSpc>
            </a:pPr>
            <a:r>
              <a:rPr lang="en-US" sz="4042" b="true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BUSINESS DRIVERS, TRADE-OFFS, TANGGUNG JAWAB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324247" y="2952755"/>
            <a:ext cx="7577746" cy="2069260"/>
            <a:chOff x="0" y="0"/>
            <a:chExt cx="1995785" cy="5449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95785" cy="544990"/>
            </a:xfrm>
            <a:custGeom>
              <a:avLst/>
              <a:gdLst/>
              <a:ahLst/>
              <a:cxnLst/>
              <a:rect r="r" b="b" t="t" l="l"/>
              <a:pathLst>
                <a:path h="544990" w="1995785">
                  <a:moveTo>
                    <a:pt x="20433" y="0"/>
                  </a:moveTo>
                  <a:lnTo>
                    <a:pt x="1975352" y="0"/>
                  </a:lnTo>
                  <a:cubicBezTo>
                    <a:pt x="1980771" y="0"/>
                    <a:pt x="1985968" y="2153"/>
                    <a:pt x="1989800" y="5985"/>
                  </a:cubicBezTo>
                  <a:cubicBezTo>
                    <a:pt x="1993632" y="9817"/>
                    <a:pt x="1995785" y="15014"/>
                    <a:pt x="1995785" y="20433"/>
                  </a:cubicBezTo>
                  <a:lnTo>
                    <a:pt x="1995785" y="524557"/>
                  </a:lnTo>
                  <a:cubicBezTo>
                    <a:pt x="1995785" y="529976"/>
                    <a:pt x="1993632" y="535174"/>
                    <a:pt x="1989800" y="539006"/>
                  </a:cubicBezTo>
                  <a:cubicBezTo>
                    <a:pt x="1985968" y="542838"/>
                    <a:pt x="1980771" y="544990"/>
                    <a:pt x="1975352" y="544990"/>
                  </a:cubicBezTo>
                  <a:lnTo>
                    <a:pt x="20433" y="544990"/>
                  </a:lnTo>
                  <a:cubicBezTo>
                    <a:pt x="15014" y="544990"/>
                    <a:pt x="9817" y="542838"/>
                    <a:pt x="5985" y="539006"/>
                  </a:cubicBezTo>
                  <a:cubicBezTo>
                    <a:pt x="2153" y="535174"/>
                    <a:pt x="0" y="529976"/>
                    <a:pt x="0" y="524557"/>
                  </a:cubicBezTo>
                  <a:lnTo>
                    <a:pt x="0" y="20433"/>
                  </a:lnTo>
                  <a:cubicBezTo>
                    <a:pt x="0" y="15014"/>
                    <a:pt x="2153" y="9817"/>
                    <a:pt x="5985" y="5985"/>
                  </a:cubicBezTo>
                  <a:cubicBezTo>
                    <a:pt x="9817" y="2153"/>
                    <a:pt x="15014" y="0"/>
                    <a:pt x="20433" y="0"/>
                  </a:cubicBezTo>
                  <a:close/>
                </a:path>
              </a:pathLst>
            </a:custGeom>
            <a:solidFill>
              <a:srgbClr val="2B373C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57150"/>
              <a:ext cx="1995785" cy="4878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3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9800472" y="3530112"/>
            <a:ext cx="7458828" cy="1123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>
                    <a:alpha val="66667"/>
                  </a:srgbClr>
                </a:solidFill>
                <a:latin typeface="Garet"/>
                <a:ea typeface="Garet"/>
                <a:cs typeface="Garet"/>
                <a:sym typeface="Garet"/>
              </a:rPr>
              <a:t>Keamanan &amp; integritas ujian</a:t>
            </a:r>
          </a:p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>
                    <a:alpha val="66667"/>
                  </a:srgbClr>
                </a:solidFill>
                <a:latin typeface="Garet"/>
                <a:ea typeface="Garet"/>
                <a:cs typeface="Garet"/>
                <a:sym typeface="Garet"/>
              </a:rPr>
              <a:t>Skalabilitas ujian massal</a:t>
            </a:r>
          </a:p>
          <a:p>
            <a:pPr algn="l" marL="431805" indent="-215903" lvl="1">
              <a:lnSpc>
                <a:spcPts val="30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FFFFFF">
                    <a:alpha val="66667"/>
                  </a:srgbClr>
                </a:solidFill>
                <a:latin typeface="Garet"/>
                <a:ea typeface="Garet"/>
                <a:cs typeface="Garet"/>
                <a:sym typeface="Garet"/>
              </a:rPr>
              <a:t>Efisiensi penilaian &amp; laporan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800472" y="3030372"/>
            <a:ext cx="4208746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Business Drivers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461731" y="8958515"/>
            <a:ext cx="1133938" cy="599570"/>
          </a:xfrm>
          <a:custGeom>
            <a:avLst/>
            <a:gdLst/>
            <a:ahLst/>
            <a:cxnLst/>
            <a:rect r="r" b="b" t="t" l="l"/>
            <a:pathLst>
              <a:path h="599570" w="1133938">
                <a:moveTo>
                  <a:pt x="0" y="0"/>
                </a:moveTo>
                <a:lnTo>
                  <a:pt x="1133938" y="0"/>
                </a:lnTo>
                <a:lnTo>
                  <a:pt x="1133938" y="599570"/>
                </a:lnTo>
                <a:lnTo>
                  <a:pt x="0" y="5995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9324247" y="5383965"/>
            <a:ext cx="7577746" cy="2069260"/>
            <a:chOff x="0" y="0"/>
            <a:chExt cx="1995785" cy="54499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995785" cy="544990"/>
            </a:xfrm>
            <a:custGeom>
              <a:avLst/>
              <a:gdLst/>
              <a:ahLst/>
              <a:cxnLst/>
              <a:rect r="r" b="b" t="t" l="l"/>
              <a:pathLst>
                <a:path h="544990" w="1995785">
                  <a:moveTo>
                    <a:pt x="20433" y="0"/>
                  </a:moveTo>
                  <a:lnTo>
                    <a:pt x="1975352" y="0"/>
                  </a:lnTo>
                  <a:cubicBezTo>
                    <a:pt x="1980771" y="0"/>
                    <a:pt x="1985968" y="2153"/>
                    <a:pt x="1989800" y="5985"/>
                  </a:cubicBezTo>
                  <a:cubicBezTo>
                    <a:pt x="1993632" y="9817"/>
                    <a:pt x="1995785" y="15014"/>
                    <a:pt x="1995785" y="20433"/>
                  </a:cubicBezTo>
                  <a:lnTo>
                    <a:pt x="1995785" y="524557"/>
                  </a:lnTo>
                  <a:cubicBezTo>
                    <a:pt x="1995785" y="529976"/>
                    <a:pt x="1993632" y="535174"/>
                    <a:pt x="1989800" y="539006"/>
                  </a:cubicBezTo>
                  <a:cubicBezTo>
                    <a:pt x="1985968" y="542838"/>
                    <a:pt x="1980771" y="544990"/>
                    <a:pt x="1975352" y="544990"/>
                  </a:cubicBezTo>
                  <a:lnTo>
                    <a:pt x="20433" y="544990"/>
                  </a:lnTo>
                  <a:cubicBezTo>
                    <a:pt x="15014" y="544990"/>
                    <a:pt x="9817" y="542838"/>
                    <a:pt x="5985" y="539006"/>
                  </a:cubicBezTo>
                  <a:cubicBezTo>
                    <a:pt x="2153" y="535174"/>
                    <a:pt x="0" y="529976"/>
                    <a:pt x="0" y="524557"/>
                  </a:cubicBezTo>
                  <a:lnTo>
                    <a:pt x="0" y="20433"/>
                  </a:lnTo>
                  <a:cubicBezTo>
                    <a:pt x="0" y="15014"/>
                    <a:pt x="2153" y="9817"/>
                    <a:pt x="5985" y="5985"/>
                  </a:cubicBezTo>
                  <a:cubicBezTo>
                    <a:pt x="9817" y="2153"/>
                    <a:pt x="15014" y="0"/>
                    <a:pt x="20433" y="0"/>
                  </a:cubicBezTo>
                  <a:close/>
                </a:path>
              </a:pathLst>
            </a:custGeom>
            <a:solidFill>
              <a:srgbClr val="2B373C"/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57150"/>
              <a:ext cx="1995785" cy="4878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3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6344475" y="2635736"/>
            <a:ext cx="1115036" cy="589575"/>
          </a:xfrm>
          <a:custGeom>
            <a:avLst/>
            <a:gdLst/>
            <a:ahLst/>
            <a:cxnLst/>
            <a:rect r="r" b="b" t="t" l="l"/>
            <a:pathLst>
              <a:path h="589575" w="1115036">
                <a:moveTo>
                  <a:pt x="0" y="0"/>
                </a:moveTo>
                <a:lnTo>
                  <a:pt x="1115036" y="0"/>
                </a:lnTo>
                <a:lnTo>
                  <a:pt x="1115036" y="589576"/>
                </a:lnTo>
                <a:lnTo>
                  <a:pt x="0" y="5895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121884" y="6136780"/>
            <a:ext cx="1610898" cy="1647977"/>
          </a:xfrm>
          <a:custGeom>
            <a:avLst/>
            <a:gdLst/>
            <a:ahLst/>
            <a:cxnLst/>
            <a:rect r="r" b="b" t="t" l="l"/>
            <a:pathLst>
              <a:path h="1647977" w="1610898">
                <a:moveTo>
                  <a:pt x="0" y="0"/>
                </a:moveTo>
                <a:lnTo>
                  <a:pt x="1610898" y="0"/>
                </a:lnTo>
                <a:lnTo>
                  <a:pt x="1610898" y="1647977"/>
                </a:lnTo>
                <a:lnTo>
                  <a:pt x="0" y="16479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9800472" y="5878937"/>
            <a:ext cx="7458828" cy="1504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>
                    <a:alpha val="66667"/>
                  </a:srgbClr>
                </a:solidFill>
                <a:latin typeface="Garet"/>
                <a:ea typeface="Garet"/>
                <a:cs typeface="Garet"/>
                <a:sym typeface="Garet"/>
              </a:rPr>
              <a:t>Monolith vs Microservices → Microservices</a:t>
            </a:r>
          </a:p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>
                    <a:alpha val="66667"/>
                  </a:srgbClr>
                </a:solidFill>
                <a:latin typeface="Garet"/>
                <a:ea typeface="Garet"/>
                <a:cs typeface="Garet"/>
                <a:sym typeface="Garet"/>
              </a:rPr>
              <a:t>Manual vs Otomatis → Proctoring Otomatis</a:t>
            </a:r>
          </a:p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>
                    <a:alpha val="66667"/>
                  </a:srgbClr>
                </a:solidFill>
                <a:latin typeface="Garet"/>
                <a:ea typeface="Garet"/>
                <a:cs typeface="Garet"/>
                <a:sym typeface="Garet"/>
              </a:rPr>
              <a:t>DB terpusat vs Per Service → DB per Service</a:t>
            </a:r>
          </a:p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9800472" y="5452885"/>
            <a:ext cx="4208746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Trade-offs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9324247" y="7784757"/>
            <a:ext cx="7577746" cy="2069260"/>
            <a:chOff x="0" y="0"/>
            <a:chExt cx="1995785" cy="54499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995785" cy="544990"/>
            </a:xfrm>
            <a:custGeom>
              <a:avLst/>
              <a:gdLst/>
              <a:ahLst/>
              <a:cxnLst/>
              <a:rect r="r" b="b" t="t" l="l"/>
              <a:pathLst>
                <a:path h="544990" w="1995785">
                  <a:moveTo>
                    <a:pt x="20433" y="0"/>
                  </a:moveTo>
                  <a:lnTo>
                    <a:pt x="1975352" y="0"/>
                  </a:lnTo>
                  <a:cubicBezTo>
                    <a:pt x="1980771" y="0"/>
                    <a:pt x="1985968" y="2153"/>
                    <a:pt x="1989800" y="5985"/>
                  </a:cubicBezTo>
                  <a:cubicBezTo>
                    <a:pt x="1993632" y="9817"/>
                    <a:pt x="1995785" y="15014"/>
                    <a:pt x="1995785" y="20433"/>
                  </a:cubicBezTo>
                  <a:lnTo>
                    <a:pt x="1995785" y="524557"/>
                  </a:lnTo>
                  <a:cubicBezTo>
                    <a:pt x="1995785" y="529976"/>
                    <a:pt x="1993632" y="535174"/>
                    <a:pt x="1989800" y="539006"/>
                  </a:cubicBezTo>
                  <a:cubicBezTo>
                    <a:pt x="1985968" y="542838"/>
                    <a:pt x="1980771" y="544990"/>
                    <a:pt x="1975352" y="544990"/>
                  </a:cubicBezTo>
                  <a:lnTo>
                    <a:pt x="20433" y="544990"/>
                  </a:lnTo>
                  <a:cubicBezTo>
                    <a:pt x="15014" y="544990"/>
                    <a:pt x="9817" y="542838"/>
                    <a:pt x="5985" y="539006"/>
                  </a:cubicBezTo>
                  <a:cubicBezTo>
                    <a:pt x="2153" y="535174"/>
                    <a:pt x="0" y="529976"/>
                    <a:pt x="0" y="524557"/>
                  </a:cubicBezTo>
                  <a:lnTo>
                    <a:pt x="0" y="20433"/>
                  </a:lnTo>
                  <a:cubicBezTo>
                    <a:pt x="0" y="15014"/>
                    <a:pt x="2153" y="9817"/>
                    <a:pt x="5985" y="5985"/>
                  </a:cubicBezTo>
                  <a:cubicBezTo>
                    <a:pt x="9817" y="2153"/>
                    <a:pt x="15014" y="0"/>
                    <a:pt x="20433" y="0"/>
                  </a:cubicBezTo>
                  <a:close/>
                </a:path>
              </a:pathLst>
            </a:custGeom>
            <a:solidFill>
              <a:srgbClr val="2B373C"/>
            </a:solidFill>
            <a:ln cap="sq">
              <a:noFill/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57150"/>
              <a:ext cx="1995785" cy="4878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3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9800472" y="8354692"/>
            <a:ext cx="7458828" cy="1123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>
                    <a:alpha val="66667"/>
                  </a:srgbClr>
                </a:solidFill>
                <a:latin typeface="Garet"/>
                <a:ea typeface="Garet"/>
                <a:cs typeface="Garet"/>
                <a:sym typeface="Garet"/>
              </a:rPr>
              <a:t>Architect → Desain &amp; integrasi sistem</a:t>
            </a:r>
          </a:p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>
                    <a:alpha val="66667"/>
                  </a:srgbClr>
                </a:solidFill>
                <a:latin typeface="Garet"/>
                <a:ea typeface="Garet"/>
                <a:cs typeface="Garet"/>
                <a:sym typeface="Garet"/>
              </a:rPr>
              <a:t>Developer → Implementasi &amp; optimasi</a:t>
            </a:r>
          </a:p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9800472" y="7853677"/>
            <a:ext cx="4208746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Tanggung Jawab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F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42147" y="1179582"/>
            <a:ext cx="419912" cy="419912"/>
          </a:xfrm>
          <a:custGeom>
            <a:avLst/>
            <a:gdLst/>
            <a:ahLst/>
            <a:cxnLst/>
            <a:rect r="r" b="b" t="t" l="l"/>
            <a:pathLst>
              <a:path h="419912" w="419912">
                <a:moveTo>
                  <a:pt x="0" y="0"/>
                </a:moveTo>
                <a:lnTo>
                  <a:pt x="419912" y="0"/>
                </a:lnTo>
                <a:lnTo>
                  <a:pt x="419912" y="419912"/>
                </a:lnTo>
                <a:lnTo>
                  <a:pt x="0" y="4199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01993" y="1179582"/>
            <a:ext cx="357307" cy="419912"/>
          </a:xfrm>
          <a:custGeom>
            <a:avLst/>
            <a:gdLst/>
            <a:ahLst/>
            <a:cxnLst/>
            <a:rect r="r" b="b" t="t" l="l"/>
            <a:pathLst>
              <a:path h="419912" w="357307">
                <a:moveTo>
                  <a:pt x="0" y="0"/>
                </a:moveTo>
                <a:lnTo>
                  <a:pt x="357307" y="0"/>
                </a:lnTo>
                <a:lnTo>
                  <a:pt x="357307" y="419912"/>
                </a:lnTo>
                <a:lnTo>
                  <a:pt x="0" y="4199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086249"/>
            <a:ext cx="358803" cy="539185"/>
          </a:xfrm>
          <a:custGeom>
            <a:avLst/>
            <a:gdLst/>
            <a:ahLst/>
            <a:cxnLst/>
            <a:rect r="r" b="b" t="t" l="l"/>
            <a:pathLst>
              <a:path h="539185" w="358803">
                <a:moveTo>
                  <a:pt x="0" y="0"/>
                </a:moveTo>
                <a:lnTo>
                  <a:pt x="358803" y="0"/>
                </a:lnTo>
                <a:lnTo>
                  <a:pt x="358803" y="539185"/>
                </a:lnTo>
                <a:lnTo>
                  <a:pt x="0" y="5391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37266" y="1198632"/>
            <a:ext cx="3827005" cy="372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5"/>
              </a:lnSpc>
            </a:pPr>
            <a:r>
              <a:rPr lang="en-US" b="true" sz="2599" spc="44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SOFTWARE ARCHITECTURE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348607" y="2286529"/>
            <a:ext cx="4799551" cy="479955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7372" y="17372"/>
              <a:ext cx="778056" cy="778056"/>
            </a:xfrm>
            <a:custGeom>
              <a:avLst/>
              <a:gdLst/>
              <a:ahLst/>
              <a:cxnLst/>
              <a:rect r="r" b="b" t="t" l="l"/>
              <a:pathLst>
                <a:path h="778056" w="778056">
                  <a:moveTo>
                    <a:pt x="418684" y="12284"/>
                  </a:moveTo>
                  <a:lnTo>
                    <a:pt x="765772" y="359372"/>
                  </a:lnTo>
                  <a:cubicBezTo>
                    <a:pt x="773638" y="367238"/>
                    <a:pt x="778056" y="377905"/>
                    <a:pt x="778056" y="389028"/>
                  </a:cubicBezTo>
                  <a:cubicBezTo>
                    <a:pt x="778056" y="400151"/>
                    <a:pt x="773638" y="410818"/>
                    <a:pt x="765772" y="418684"/>
                  </a:cubicBezTo>
                  <a:lnTo>
                    <a:pt x="418684" y="765772"/>
                  </a:lnTo>
                  <a:cubicBezTo>
                    <a:pt x="410818" y="773638"/>
                    <a:pt x="400151" y="778056"/>
                    <a:pt x="389028" y="778056"/>
                  </a:cubicBezTo>
                  <a:cubicBezTo>
                    <a:pt x="377905" y="778056"/>
                    <a:pt x="367238" y="773638"/>
                    <a:pt x="359372" y="765772"/>
                  </a:cubicBezTo>
                  <a:lnTo>
                    <a:pt x="12284" y="418684"/>
                  </a:lnTo>
                  <a:cubicBezTo>
                    <a:pt x="4418" y="410818"/>
                    <a:pt x="0" y="400151"/>
                    <a:pt x="0" y="389028"/>
                  </a:cubicBezTo>
                  <a:cubicBezTo>
                    <a:pt x="0" y="377905"/>
                    <a:pt x="4418" y="367238"/>
                    <a:pt x="12284" y="359372"/>
                  </a:cubicBezTo>
                  <a:lnTo>
                    <a:pt x="359372" y="12284"/>
                  </a:lnTo>
                  <a:cubicBezTo>
                    <a:pt x="367238" y="4418"/>
                    <a:pt x="377905" y="0"/>
                    <a:pt x="389028" y="0"/>
                  </a:cubicBezTo>
                  <a:cubicBezTo>
                    <a:pt x="400151" y="0"/>
                    <a:pt x="410818" y="4418"/>
                    <a:pt x="418684" y="12284"/>
                  </a:cubicBezTo>
                  <a:close/>
                </a:path>
              </a:pathLst>
            </a:custGeom>
            <a:blipFill>
              <a:blip r:embed="rId8"/>
              <a:stretch>
                <a:fillRect l="-25046" t="0" r="-25046" b="0"/>
              </a:stretch>
            </a:blipFill>
            <a:ln w="190500" cap="rnd">
              <a:solidFill>
                <a:srgbClr val="D9FE54"/>
              </a:solidFill>
              <a:prstDash val="solid"/>
              <a:round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032693" y="6629697"/>
            <a:ext cx="4799551" cy="479955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7372" y="17372"/>
              <a:ext cx="778056" cy="778056"/>
            </a:xfrm>
            <a:custGeom>
              <a:avLst/>
              <a:gdLst/>
              <a:ahLst/>
              <a:cxnLst/>
              <a:rect r="r" b="b" t="t" l="l"/>
              <a:pathLst>
                <a:path h="778056" w="778056">
                  <a:moveTo>
                    <a:pt x="418684" y="12284"/>
                  </a:moveTo>
                  <a:lnTo>
                    <a:pt x="765772" y="359372"/>
                  </a:lnTo>
                  <a:cubicBezTo>
                    <a:pt x="773638" y="367238"/>
                    <a:pt x="778056" y="377905"/>
                    <a:pt x="778056" y="389028"/>
                  </a:cubicBezTo>
                  <a:cubicBezTo>
                    <a:pt x="778056" y="400151"/>
                    <a:pt x="773638" y="410818"/>
                    <a:pt x="765772" y="418684"/>
                  </a:cubicBezTo>
                  <a:lnTo>
                    <a:pt x="418684" y="765772"/>
                  </a:lnTo>
                  <a:cubicBezTo>
                    <a:pt x="410818" y="773638"/>
                    <a:pt x="400151" y="778056"/>
                    <a:pt x="389028" y="778056"/>
                  </a:cubicBezTo>
                  <a:cubicBezTo>
                    <a:pt x="377905" y="778056"/>
                    <a:pt x="367238" y="773638"/>
                    <a:pt x="359372" y="765772"/>
                  </a:cubicBezTo>
                  <a:lnTo>
                    <a:pt x="12284" y="418684"/>
                  </a:lnTo>
                  <a:cubicBezTo>
                    <a:pt x="4418" y="410818"/>
                    <a:pt x="0" y="400151"/>
                    <a:pt x="0" y="389028"/>
                  </a:cubicBezTo>
                  <a:cubicBezTo>
                    <a:pt x="0" y="377905"/>
                    <a:pt x="4418" y="367238"/>
                    <a:pt x="12284" y="359372"/>
                  </a:cubicBezTo>
                  <a:lnTo>
                    <a:pt x="359372" y="12284"/>
                  </a:lnTo>
                  <a:cubicBezTo>
                    <a:pt x="367238" y="4418"/>
                    <a:pt x="377905" y="0"/>
                    <a:pt x="389028" y="0"/>
                  </a:cubicBezTo>
                  <a:cubicBezTo>
                    <a:pt x="400151" y="0"/>
                    <a:pt x="410818" y="4418"/>
                    <a:pt x="418684" y="12284"/>
                  </a:cubicBezTo>
                  <a:close/>
                </a:path>
              </a:pathLst>
            </a:custGeom>
            <a:blipFill>
              <a:blip r:embed="rId9"/>
              <a:stretch>
                <a:fillRect l="-25046" t="0" r="-25046" b="0"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-1746081" y="3763506"/>
            <a:ext cx="4799551" cy="479955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7372" y="17372"/>
              <a:ext cx="778056" cy="778056"/>
            </a:xfrm>
            <a:custGeom>
              <a:avLst/>
              <a:gdLst/>
              <a:ahLst/>
              <a:cxnLst/>
              <a:rect r="r" b="b" t="t" l="l"/>
              <a:pathLst>
                <a:path h="778056" w="778056">
                  <a:moveTo>
                    <a:pt x="418684" y="12284"/>
                  </a:moveTo>
                  <a:lnTo>
                    <a:pt x="765772" y="359372"/>
                  </a:lnTo>
                  <a:cubicBezTo>
                    <a:pt x="773638" y="367238"/>
                    <a:pt x="778056" y="377905"/>
                    <a:pt x="778056" y="389028"/>
                  </a:cubicBezTo>
                  <a:cubicBezTo>
                    <a:pt x="778056" y="400151"/>
                    <a:pt x="773638" y="410818"/>
                    <a:pt x="765772" y="418684"/>
                  </a:cubicBezTo>
                  <a:lnTo>
                    <a:pt x="418684" y="765772"/>
                  </a:lnTo>
                  <a:cubicBezTo>
                    <a:pt x="410818" y="773638"/>
                    <a:pt x="400151" y="778056"/>
                    <a:pt x="389028" y="778056"/>
                  </a:cubicBezTo>
                  <a:cubicBezTo>
                    <a:pt x="377905" y="778056"/>
                    <a:pt x="367238" y="773638"/>
                    <a:pt x="359372" y="765772"/>
                  </a:cubicBezTo>
                  <a:lnTo>
                    <a:pt x="12284" y="418684"/>
                  </a:lnTo>
                  <a:cubicBezTo>
                    <a:pt x="4418" y="410818"/>
                    <a:pt x="0" y="400151"/>
                    <a:pt x="0" y="389028"/>
                  </a:cubicBezTo>
                  <a:cubicBezTo>
                    <a:pt x="0" y="377905"/>
                    <a:pt x="4418" y="367238"/>
                    <a:pt x="12284" y="359372"/>
                  </a:cubicBezTo>
                  <a:lnTo>
                    <a:pt x="359372" y="12284"/>
                  </a:lnTo>
                  <a:cubicBezTo>
                    <a:pt x="367238" y="4418"/>
                    <a:pt x="377905" y="0"/>
                    <a:pt x="389028" y="0"/>
                  </a:cubicBezTo>
                  <a:cubicBezTo>
                    <a:pt x="400151" y="0"/>
                    <a:pt x="410818" y="4418"/>
                    <a:pt x="418684" y="12284"/>
                  </a:cubicBezTo>
                  <a:close/>
                </a:path>
              </a:pathLst>
            </a:custGeom>
            <a:blipFill>
              <a:blip r:embed="rId10"/>
              <a:stretch>
                <a:fillRect l="-25471" t="0" r="-25471" b="0"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7301598" y="4024724"/>
            <a:ext cx="8223498" cy="3529095"/>
            <a:chOff x="0" y="0"/>
            <a:chExt cx="2165860" cy="92947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65860" cy="929474"/>
            </a:xfrm>
            <a:custGeom>
              <a:avLst/>
              <a:gdLst/>
              <a:ahLst/>
              <a:cxnLst/>
              <a:rect r="r" b="b" t="t" l="l"/>
              <a:pathLst>
                <a:path h="929474" w="2165860">
                  <a:moveTo>
                    <a:pt x="18829" y="0"/>
                  </a:moveTo>
                  <a:lnTo>
                    <a:pt x="2147031" y="0"/>
                  </a:lnTo>
                  <a:cubicBezTo>
                    <a:pt x="2152025" y="0"/>
                    <a:pt x="2156814" y="1984"/>
                    <a:pt x="2160345" y="5515"/>
                  </a:cubicBezTo>
                  <a:cubicBezTo>
                    <a:pt x="2163876" y="9046"/>
                    <a:pt x="2165860" y="13835"/>
                    <a:pt x="2165860" y="18829"/>
                  </a:cubicBezTo>
                  <a:lnTo>
                    <a:pt x="2165860" y="910645"/>
                  </a:lnTo>
                  <a:cubicBezTo>
                    <a:pt x="2165860" y="921044"/>
                    <a:pt x="2157430" y="929474"/>
                    <a:pt x="2147031" y="929474"/>
                  </a:cubicBezTo>
                  <a:lnTo>
                    <a:pt x="18829" y="929474"/>
                  </a:lnTo>
                  <a:cubicBezTo>
                    <a:pt x="8430" y="929474"/>
                    <a:pt x="0" y="921044"/>
                    <a:pt x="0" y="910645"/>
                  </a:cubicBezTo>
                  <a:lnTo>
                    <a:pt x="0" y="18829"/>
                  </a:lnTo>
                  <a:cubicBezTo>
                    <a:pt x="0" y="8430"/>
                    <a:pt x="8430" y="0"/>
                    <a:pt x="18829" y="0"/>
                  </a:cubicBezTo>
                  <a:close/>
                </a:path>
              </a:pathLst>
            </a:custGeom>
            <a:solidFill>
              <a:srgbClr val="2B373C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57150"/>
              <a:ext cx="2165860" cy="872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3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7604199" y="4290064"/>
            <a:ext cx="418499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Karakteristik Arsitektur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472667" y="5001232"/>
            <a:ext cx="7881360" cy="2266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>
                    <a:alpha val="66667"/>
                  </a:srgbClr>
                </a:solidFill>
                <a:latin typeface="Garet"/>
                <a:ea typeface="Garet"/>
                <a:cs typeface="Garet"/>
                <a:sym typeface="Garet"/>
              </a:rPr>
              <a:t>Availability: 99.9% uptime (minim downtime).</a:t>
            </a:r>
          </a:p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>
                    <a:alpha val="66667"/>
                  </a:srgbClr>
                </a:solidFill>
                <a:latin typeface="Garet"/>
                <a:ea typeface="Garet"/>
                <a:cs typeface="Garet"/>
                <a:sym typeface="Garet"/>
              </a:rPr>
              <a:t>Security: Enkripsi data &amp; autentikasi ganda.</a:t>
            </a:r>
          </a:p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>
                    <a:alpha val="66667"/>
                  </a:srgbClr>
                </a:solidFill>
                <a:latin typeface="Garet"/>
                <a:ea typeface="Garet"/>
                <a:cs typeface="Garet"/>
                <a:sym typeface="Garet"/>
              </a:rPr>
              <a:t>Scalability: Support ≥10.000 peserta ujian serentak.</a:t>
            </a:r>
          </a:p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>
                    <a:alpha val="66667"/>
                  </a:srgbClr>
                </a:solidFill>
                <a:latin typeface="Garet"/>
                <a:ea typeface="Garet"/>
                <a:cs typeface="Garet"/>
                <a:sym typeface="Garet"/>
              </a:rPr>
              <a:t>Performance: Respon API &lt; 500 ms.</a:t>
            </a:r>
          </a:p>
          <a:p>
            <a:pPr algn="l" marL="431805" indent="-215903" lvl="1">
              <a:lnSpc>
                <a:spcPts val="30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FFFFFF">
                    <a:alpha val="66667"/>
                  </a:srgbClr>
                </a:solidFill>
                <a:latin typeface="Garet"/>
                <a:ea typeface="Garet"/>
                <a:cs typeface="Garet"/>
                <a:sym typeface="Garet"/>
              </a:rPr>
              <a:t>Usability: Antarmuka mudah digunakan (95% user success rate).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464950" y="1244716"/>
            <a:ext cx="2180247" cy="26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00"/>
              </a:lnSpc>
              <a:spcBef>
                <a:spcPct val="0"/>
              </a:spcBef>
            </a:pPr>
            <a:r>
              <a:rPr lang="en-US" b="true" sz="2000" strike="noStrike" u="none">
                <a:solidFill>
                  <a:srgbClr val="D9FE54"/>
                </a:solidFill>
                <a:latin typeface="Garet Bold"/>
                <a:ea typeface="Garet Bold"/>
                <a:cs typeface="Garet Bold"/>
                <a:sym typeface="Garet Bold"/>
              </a:rPr>
              <a:t>SERVICE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922682" y="1244716"/>
            <a:ext cx="2442636" cy="26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FFFFFF">
                    <a:alpha val="34902"/>
                  </a:srgbClr>
                </a:solidFill>
                <a:latin typeface="Garet"/>
                <a:ea typeface="Garet"/>
                <a:cs typeface="Garet"/>
                <a:sym typeface="Garet"/>
              </a:rPr>
              <a:t>ABOUT US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063024" y="1244716"/>
            <a:ext cx="1943613" cy="26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00"/>
              </a:lnSpc>
              <a:spcBef>
                <a:spcPct val="0"/>
              </a:spcBef>
            </a:pPr>
            <a:r>
              <a:rPr lang="en-US" sz="2000">
                <a:solidFill>
                  <a:srgbClr val="FFFFFF">
                    <a:alpha val="34902"/>
                  </a:srgbClr>
                </a:solidFill>
                <a:latin typeface="Garet"/>
                <a:ea typeface="Garet"/>
                <a:cs typeface="Garet"/>
                <a:sym typeface="Garet"/>
              </a:rPr>
              <a:t>HOME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6360010" y="8571413"/>
            <a:ext cx="1133938" cy="599570"/>
          </a:xfrm>
          <a:custGeom>
            <a:avLst/>
            <a:gdLst/>
            <a:ahLst/>
            <a:cxnLst/>
            <a:rect r="r" b="b" t="t" l="l"/>
            <a:pathLst>
              <a:path h="599570" w="1133938">
                <a:moveTo>
                  <a:pt x="0" y="0"/>
                </a:moveTo>
                <a:lnTo>
                  <a:pt x="1133939" y="0"/>
                </a:lnTo>
                <a:lnTo>
                  <a:pt x="1133939" y="599570"/>
                </a:lnTo>
                <a:lnTo>
                  <a:pt x="0" y="5995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6159446" y="4553925"/>
            <a:ext cx="1115036" cy="589575"/>
          </a:xfrm>
          <a:custGeom>
            <a:avLst/>
            <a:gdLst/>
            <a:ahLst/>
            <a:cxnLst/>
            <a:rect r="r" b="b" t="t" l="l"/>
            <a:pathLst>
              <a:path h="589575" w="1115036">
                <a:moveTo>
                  <a:pt x="0" y="0"/>
                </a:moveTo>
                <a:lnTo>
                  <a:pt x="1115036" y="0"/>
                </a:lnTo>
                <a:lnTo>
                  <a:pt x="1115036" y="589575"/>
                </a:lnTo>
                <a:lnTo>
                  <a:pt x="0" y="5895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6368" y="3200735"/>
            <a:ext cx="1610898" cy="1647977"/>
          </a:xfrm>
          <a:custGeom>
            <a:avLst/>
            <a:gdLst/>
            <a:ahLst/>
            <a:cxnLst/>
            <a:rect r="r" b="b" t="t" l="l"/>
            <a:pathLst>
              <a:path h="1647977" w="1610898">
                <a:moveTo>
                  <a:pt x="0" y="0"/>
                </a:moveTo>
                <a:lnTo>
                  <a:pt x="1610898" y="0"/>
                </a:lnTo>
                <a:lnTo>
                  <a:pt x="1610898" y="1647977"/>
                </a:lnTo>
                <a:lnTo>
                  <a:pt x="0" y="164797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F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180010" y="2312767"/>
            <a:ext cx="7962137" cy="726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46"/>
              </a:lnSpc>
            </a:pPr>
            <a:r>
              <a:rPr lang="en-US" sz="5132" b="true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GAYA ARSITEKTUR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142147" y="1179582"/>
            <a:ext cx="419912" cy="419912"/>
          </a:xfrm>
          <a:custGeom>
            <a:avLst/>
            <a:gdLst/>
            <a:ahLst/>
            <a:cxnLst/>
            <a:rect r="r" b="b" t="t" l="l"/>
            <a:pathLst>
              <a:path h="419912" w="419912">
                <a:moveTo>
                  <a:pt x="0" y="0"/>
                </a:moveTo>
                <a:lnTo>
                  <a:pt x="419912" y="0"/>
                </a:lnTo>
                <a:lnTo>
                  <a:pt x="419912" y="419912"/>
                </a:lnTo>
                <a:lnTo>
                  <a:pt x="0" y="4199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01993" y="1179582"/>
            <a:ext cx="357307" cy="419912"/>
          </a:xfrm>
          <a:custGeom>
            <a:avLst/>
            <a:gdLst/>
            <a:ahLst/>
            <a:cxnLst/>
            <a:rect r="r" b="b" t="t" l="l"/>
            <a:pathLst>
              <a:path h="419912" w="357307">
                <a:moveTo>
                  <a:pt x="0" y="0"/>
                </a:moveTo>
                <a:lnTo>
                  <a:pt x="357307" y="0"/>
                </a:lnTo>
                <a:lnTo>
                  <a:pt x="357307" y="419912"/>
                </a:lnTo>
                <a:lnTo>
                  <a:pt x="0" y="4199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086249"/>
            <a:ext cx="358803" cy="539185"/>
          </a:xfrm>
          <a:custGeom>
            <a:avLst/>
            <a:gdLst/>
            <a:ahLst/>
            <a:cxnLst/>
            <a:rect r="r" b="b" t="t" l="l"/>
            <a:pathLst>
              <a:path h="539185" w="358803">
                <a:moveTo>
                  <a:pt x="0" y="0"/>
                </a:moveTo>
                <a:lnTo>
                  <a:pt x="358803" y="0"/>
                </a:lnTo>
                <a:lnTo>
                  <a:pt x="358803" y="539185"/>
                </a:lnTo>
                <a:lnTo>
                  <a:pt x="0" y="5391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37266" y="1198632"/>
            <a:ext cx="4082859" cy="372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5"/>
              </a:lnSpc>
            </a:pPr>
            <a:r>
              <a:rPr lang="en-US" b="true" sz="2599" spc="44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SOFTWARE ARCHITECTURE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64950" y="1244716"/>
            <a:ext cx="2180247" cy="26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00"/>
              </a:lnSpc>
              <a:spcBef>
                <a:spcPct val="0"/>
              </a:spcBef>
            </a:pPr>
            <a:r>
              <a:rPr lang="en-US" b="true" sz="2000" strike="noStrike" u="none">
                <a:solidFill>
                  <a:srgbClr val="D9FE54"/>
                </a:solidFill>
                <a:latin typeface="Garet Bold"/>
                <a:ea typeface="Garet Bold"/>
                <a:cs typeface="Garet Bold"/>
                <a:sym typeface="Garet Bold"/>
              </a:rPr>
              <a:t>SERVICE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22682" y="1244716"/>
            <a:ext cx="2442636" cy="26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FFFFFF">
                    <a:alpha val="34902"/>
                  </a:srgbClr>
                </a:solidFill>
                <a:latin typeface="Garet"/>
                <a:ea typeface="Garet"/>
                <a:cs typeface="Garet"/>
                <a:sym typeface="Garet"/>
              </a:rPr>
              <a:t>ABOUT US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063024" y="1244716"/>
            <a:ext cx="1943613" cy="26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00"/>
              </a:lnSpc>
              <a:spcBef>
                <a:spcPct val="0"/>
              </a:spcBef>
            </a:pPr>
            <a:r>
              <a:rPr lang="en-US" sz="2000">
                <a:solidFill>
                  <a:srgbClr val="FFFFFF">
                    <a:alpha val="34902"/>
                  </a:srgbClr>
                </a:solidFill>
                <a:latin typeface="Garet"/>
                <a:ea typeface="Garet"/>
                <a:cs typeface="Garet"/>
                <a:sym typeface="Garet"/>
              </a:rPr>
              <a:t>HOME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387503" y="2493148"/>
            <a:ext cx="5921698" cy="592169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4080" y="14080"/>
              <a:ext cx="784640" cy="784640"/>
            </a:xfrm>
            <a:custGeom>
              <a:avLst/>
              <a:gdLst/>
              <a:ahLst/>
              <a:cxnLst/>
              <a:rect r="r" b="b" t="t" l="l"/>
              <a:pathLst>
                <a:path h="784640" w="784640">
                  <a:moveTo>
                    <a:pt x="416356" y="9956"/>
                  </a:moveTo>
                  <a:lnTo>
                    <a:pt x="774684" y="368284"/>
                  </a:lnTo>
                  <a:cubicBezTo>
                    <a:pt x="781059" y="374659"/>
                    <a:pt x="784640" y="383305"/>
                    <a:pt x="784640" y="392320"/>
                  </a:cubicBezTo>
                  <a:cubicBezTo>
                    <a:pt x="784640" y="401335"/>
                    <a:pt x="781059" y="409981"/>
                    <a:pt x="774684" y="416356"/>
                  </a:cubicBezTo>
                  <a:lnTo>
                    <a:pt x="416356" y="774684"/>
                  </a:lnTo>
                  <a:cubicBezTo>
                    <a:pt x="409981" y="781059"/>
                    <a:pt x="401335" y="784640"/>
                    <a:pt x="392320" y="784640"/>
                  </a:cubicBezTo>
                  <a:cubicBezTo>
                    <a:pt x="383305" y="784640"/>
                    <a:pt x="374659" y="781059"/>
                    <a:pt x="368284" y="774684"/>
                  </a:cubicBezTo>
                  <a:lnTo>
                    <a:pt x="9956" y="416356"/>
                  </a:lnTo>
                  <a:cubicBezTo>
                    <a:pt x="3581" y="409981"/>
                    <a:pt x="0" y="401335"/>
                    <a:pt x="0" y="392320"/>
                  </a:cubicBezTo>
                  <a:cubicBezTo>
                    <a:pt x="0" y="383305"/>
                    <a:pt x="3581" y="374659"/>
                    <a:pt x="9956" y="368284"/>
                  </a:cubicBezTo>
                  <a:lnTo>
                    <a:pt x="368284" y="9956"/>
                  </a:lnTo>
                  <a:cubicBezTo>
                    <a:pt x="374659" y="3581"/>
                    <a:pt x="383305" y="0"/>
                    <a:pt x="392320" y="0"/>
                  </a:cubicBezTo>
                  <a:cubicBezTo>
                    <a:pt x="401335" y="0"/>
                    <a:pt x="409981" y="3581"/>
                    <a:pt x="416356" y="9956"/>
                  </a:cubicBezTo>
                  <a:close/>
                </a:path>
              </a:pathLst>
            </a:custGeom>
            <a:blipFill>
              <a:blip r:embed="rId8"/>
              <a:stretch>
                <a:fillRect l="-38888" t="0" r="-38888" b="0"/>
              </a:stretch>
            </a:blipFill>
            <a:ln w="190500" cap="rnd">
              <a:solidFill>
                <a:srgbClr val="D9FE54"/>
              </a:solidFill>
              <a:prstDash val="solid"/>
              <a:round/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8180010" y="4036400"/>
            <a:ext cx="3991095" cy="275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4"/>
              </a:lnSpc>
            </a:pPr>
            <a:r>
              <a:rPr lang="en-US" sz="24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Alasan: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180010" y="6016456"/>
            <a:ext cx="3800154" cy="275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4"/>
              </a:lnSpc>
            </a:pPr>
            <a:r>
              <a:rPr lang="en-US" sz="24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Komponen Utama: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180010" y="4340057"/>
            <a:ext cx="7600308" cy="1123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>
                    <a:alpha val="66667"/>
                  </a:srgbClr>
                </a:solidFill>
                <a:latin typeface="Garet"/>
                <a:ea typeface="Garet"/>
                <a:cs typeface="Garet"/>
                <a:sym typeface="Garet"/>
              </a:rPr>
              <a:t>Microservices → Modular &amp; scalable per layanan.</a:t>
            </a:r>
          </a:p>
          <a:p>
            <a:pPr algn="l" marL="431805" indent="-215903" lvl="1">
              <a:lnSpc>
                <a:spcPts val="30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FFFFFF">
                    <a:alpha val="66667"/>
                  </a:srgbClr>
                </a:solidFill>
                <a:latin typeface="Garet"/>
                <a:ea typeface="Garet"/>
                <a:cs typeface="Garet"/>
                <a:sym typeface="Garet"/>
              </a:rPr>
              <a:t>Event-Driven → Mendukung real-time proctoring &amp; logging.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80010" y="6452436"/>
            <a:ext cx="7962137" cy="264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>
                    <a:alpha val="66667"/>
                  </a:srgbClr>
                </a:solidFill>
                <a:latin typeface="Garet"/>
                <a:ea typeface="Garet"/>
                <a:cs typeface="Garet"/>
                <a:sym typeface="Garet"/>
              </a:rPr>
              <a:t>API Gateway</a:t>
            </a:r>
          </a:p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>
                    <a:alpha val="66667"/>
                  </a:srgbClr>
                </a:solidFill>
                <a:latin typeface="Garet"/>
                <a:ea typeface="Garet"/>
                <a:cs typeface="Garet"/>
                <a:sym typeface="Garet"/>
              </a:rPr>
              <a:t>Exam Service</a:t>
            </a:r>
          </a:p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>
                    <a:alpha val="66667"/>
                  </a:srgbClr>
                </a:solidFill>
                <a:latin typeface="Garet"/>
                <a:ea typeface="Garet"/>
                <a:cs typeface="Garet"/>
                <a:sym typeface="Garet"/>
              </a:rPr>
              <a:t>Question Bank Service</a:t>
            </a:r>
          </a:p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>
                    <a:alpha val="66667"/>
                  </a:srgbClr>
                </a:solidFill>
                <a:latin typeface="Garet"/>
                <a:ea typeface="Garet"/>
                <a:cs typeface="Garet"/>
                <a:sym typeface="Garet"/>
              </a:rPr>
              <a:t>Proctoring Service</a:t>
            </a:r>
          </a:p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>
                    <a:alpha val="66667"/>
                  </a:srgbClr>
                </a:solidFill>
                <a:latin typeface="Garet"/>
                <a:ea typeface="Garet"/>
                <a:cs typeface="Garet"/>
                <a:sym typeface="Garet"/>
              </a:rPr>
              <a:t>Result &amp; Analytics Service</a:t>
            </a:r>
          </a:p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>
                    <a:alpha val="66667"/>
                  </a:srgbClr>
                </a:solidFill>
                <a:latin typeface="Garet"/>
                <a:ea typeface="Garet"/>
                <a:cs typeface="Garet"/>
                <a:sym typeface="Garet"/>
              </a:rPr>
              <a:t>Message Broker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692699" y="8523545"/>
            <a:ext cx="1389608" cy="734755"/>
          </a:xfrm>
          <a:custGeom>
            <a:avLst/>
            <a:gdLst/>
            <a:ahLst/>
            <a:cxnLst/>
            <a:rect r="r" b="b" t="t" l="l"/>
            <a:pathLst>
              <a:path h="734755" w="1389608">
                <a:moveTo>
                  <a:pt x="0" y="0"/>
                </a:moveTo>
                <a:lnTo>
                  <a:pt x="1389608" y="0"/>
                </a:lnTo>
                <a:lnTo>
                  <a:pt x="1389608" y="734755"/>
                </a:lnTo>
                <a:lnTo>
                  <a:pt x="0" y="7347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281557" y="2324134"/>
            <a:ext cx="1240872" cy="656111"/>
          </a:xfrm>
          <a:custGeom>
            <a:avLst/>
            <a:gdLst/>
            <a:ahLst/>
            <a:cxnLst/>
            <a:rect r="r" b="b" t="t" l="l"/>
            <a:pathLst>
              <a:path h="656111" w="1240872">
                <a:moveTo>
                  <a:pt x="0" y="0"/>
                </a:moveTo>
                <a:lnTo>
                  <a:pt x="1240872" y="0"/>
                </a:lnTo>
                <a:lnTo>
                  <a:pt x="1240872" y="656111"/>
                </a:lnTo>
                <a:lnTo>
                  <a:pt x="0" y="6561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31817" y="4630008"/>
            <a:ext cx="1610898" cy="1647977"/>
          </a:xfrm>
          <a:custGeom>
            <a:avLst/>
            <a:gdLst/>
            <a:ahLst/>
            <a:cxnLst/>
            <a:rect r="r" b="b" t="t" l="l"/>
            <a:pathLst>
              <a:path h="1647977" w="1610898">
                <a:moveTo>
                  <a:pt x="0" y="0"/>
                </a:moveTo>
                <a:lnTo>
                  <a:pt x="1610898" y="0"/>
                </a:lnTo>
                <a:lnTo>
                  <a:pt x="1610898" y="1647978"/>
                </a:lnTo>
                <a:lnTo>
                  <a:pt x="0" y="16479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8180010" y="3211619"/>
            <a:ext cx="9856490" cy="275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4"/>
              </a:lnSpc>
            </a:pPr>
            <a:r>
              <a:rPr lang="en-US" sz="24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Dipilih: Hybrid → Microservices + Event-Driven Architecture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F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42147" y="1179582"/>
            <a:ext cx="419912" cy="419912"/>
          </a:xfrm>
          <a:custGeom>
            <a:avLst/>
            <a:gdLst/>
            <a:ahLst/>
            <a:cxnLst/>
            <a:rect r="r" b="b" t="t" l="l"/>
            <a:pathLst>
              <a:path h="419912" w="419912">
                <a:moveTo>
                  <a:pt x="0" y="0"/>
                </a:moveTo>
                <a:lnTo>
                  <a:pt x="419912" y="0"/>
                </a:lnTo>
                <a:lnTo>
                  <a:pt x="419912" y="419912"/>
                </a:lnTo>
                <a:lnTo>
                  <a:pt x="0" y="4199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01993" y="1179582"/>
            <a:ext cx="357307" cy="419912"/>
          </a:xfrm>
          <a:custGeom>
            <a:avLst/>
            <a:gdLst/>
            <a:ahLst/>
            <a:cxnLst/>
            <a:rect r="r" b="b" t="t" l="l"/>
            <a:pathLst>
              <a:path h="419912" w="357307">
                <a:moveTo>
                  <a:pt x="0" y="0"/>
                </a:moveTo>
                <a:lnTo>
                  <a:pt x="357307" y="0"/>
                </a:lnTo>
                <a:lnTo>
                  <a:pt x="357307" y="419912"/>
                </a:lnTo>
                <a:lnTo>
                  <a:pt x="0" y="4199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086249"/>
            <a:ext cx="358803" cy="539185"/>
          </a:xfrm>
          <a:custGeom>
            <a:avLst/>
            <a:gdLst/>
            <a:ahLst/>
            <a:cxnLst/>
            <a:rect r="r" b="b" t="t" l="l"/>
            <a:pathLst>
              <a:path h="539185" w="358803">
                <a:moveTo>
                  <a:pt x="0" y="0"/>
                </a:moveTo>
                <a:lnTo>
                  <a:pt x="358803" y="0"/>
                </a:lnTo>
                <a:lnTo>
                  <a:pt x="358803" y="539185"/>
                </a:lnTo>
                <a:lnTo>
                  <a:pt x="0" y="5391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914845" y="4200562"/>
            <a:ext cx="178202" cy="178202"/>
            <a:chOff x="0" y="0"/>
            <a:chExt cx="46934" cy="469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934" cy="46934"/>
            </a:xfrm>
            <a:custGeom>
              <a:avLst/>
              <a:gdLst/>
              <a:ahLst/>
              <a:cxnLst/>
              <a:rect r="r" b="b" t="t" l="l"/>
              <a:pathLst>
                <a:path h="46934" w="46934">
                  <a:moveTo>
                    <a:pt x="23467" y="0"/>
                  </a:moveTo>
                  <a:lnTo>
                    <a:pt x="23467" y="0"/>
                  </a:lnTo>
                  <a:cubicBezTo>
                    <a:pt x="36427" y="0"/>
                    <a:pt x="46934" y="10507"/>
                    <a:pt x="46934" y="23467"/>
                  </a:cubicBezTo>
                  <a:lnTo>
                    <a:pt x="46934" y="23467"/>
                  </a:lnTo>
                  <a:cubicBezTo>
                    <a:pt x="46934" y="36427"/>
                    <a:pt x="36427" y="46934"/>
                    <a:pt x="23467" y="46934"/>
                  </a:cubicBezTo>
                  <a:lnTo>
                    <a:pt x="23467" y="46934"/>
                  </a:lnTo>
                  <a:cubicBezTo>
                    <a:pt x="10507" y="46934"/>
                    <a:pt x="0" y="36427"/>
                    <a:pt x="0" y="23467"/>
                  </a:cubicBezTo>
                  <a:lnTo>
                    <a:pt x="0" y="23467"/>
                  </a:lnTo>
                  <a:cubicBezTo>
                    <a:pt x="0" y="10507"/>
                    <a:pt x="10507" y="0"/>
                    <a:pt x="23467" y="0"/>
                  </a:cubicBezTo>
                  <a:close/>
                </a:path>
              </a:pathLst>
            </a:custGeom>
            <a:solidFill>
              <a:srgbClr val="D9FE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46934" cy="1231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80957" y="3024119"/>
            <a:ext cx="3171934" cy="5246370"/>
            <a:chOff x="0" y="0"/>
            <a:chExt cx="491416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91416" cy="812800"/>
            </a:xfrm>
            <a:custGeom>
              <a:avLst/>
              <a:gdLst/>
              <a:ahLst/>
              <a:cxnLst/>
              <a:rect r="r" b="b" t="t" l="l"/>
              <a:pathLst>
                <a:path h="812800" w="491416">
                  <a:moveTo>
                    <a:pt x="75663" y="0"/>
                  </a:moveTo>
                  <a:lnTo>
                    <a:pt x="415752" y="0"/>
                  </a:lnTo>
                  <a:cubicBezTo>
                    <a:pt x="435819" y="0"/>
                    <a:pt x="455065" y="7972"/>
                    <a:pt x="469254" y="22161"/>
                  </a:cubicBezTo>
                  <a:cubicBezTo>
                    <a:pt x="483444" y="36351"/>
                    <a:pt x="491416" y="55596"/>
                    <a:pt x="491416" y="75663"/>
                  </a:cubicBezTo>
                  <a:lnTo>
                    <a:pt x="491416" y="737137"/>
                  </a:lnTo>
                  <a:cubicBezTo>
                    <a:pt x="491416" y="778924"/>
                    <a:pt x="457540" y="812800"/>
                    <a:pt x="415752" y="812800"/>
                  </a:cubicBezTo>
                  <a:lnTo>
                    <a:pt x="75663" y="812800"/>
                  </a:lnTo>
                  <a:cubicBezTo>
                    <a:pt x="55596" y="812800"/>
                    <a:pt x="36351" y="804828"/>
                    <a:pt x="22161" y="790639"/>
                  </a:cubicBezTo>
                  <a:cubicBezTo>
                    <a:pt x="7972" y="776449"/>
                    <a:pt x="0" y="757204"/>
                    <a:pt x="0" y="737137"/>
                  </a:cubicBezTo>
                  <a:lnTo>
                    <a:pt x="0" y="75663"/>
                  </a:lnTo>
                  <a:cubicBezTo>
                    <a:pt x="0" y="55596"/>
                    <a:pt x="7972" y="36351"/>
                    <a:pt x="22161" y="22161"/>
                  </a:cubicBezTo>
                  <a:cubicBezTo>
                    <a:pt x="36351" y="7972"/>
                    <a:pt x="55596" y="0"/>
                    <a:pt x="75663" y="0"/>
                  </a:cubicBezTo>
                  <a:close/>
                </a:path>
              </a:pathLst>
            </a:custGeom>
            <a:blipFill>
              <a:blip r:embed="rId8"/>
              <a:stretch>
                <a:fillRect l="-98954" t="0" r="-51177" b="0"/>
              </a:stretch>
            </a:blipFill>
            <a:ln w="161925" cap="rnd">
              <a:solidFill>
                <a:srgbClr val="D9FE54"/>
              </a:solidFill>
              <a:prstDash val="solid"/>
              <a:round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1637266" y="1198632"/>
            <a:ext cx="3947321" cy="372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5"/>
              </a:lnSpc>
            </a:pPr>
            <a:r>
              <a:rPr lang="en-US" b="true" sz="2599" spc="44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SOFTWARE ARCHITECTURE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64950" y="1244716"/>
            <a:ext cx="2180247" cy="26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b="true" sz="2000">
                <a:solidFill>
                  <a:srgbClr val="D9FE54"/>
                </a:solidFill>
                <a:latin typeface="Garet Bold"/>
                <a:ea typeface="Garet Bold"/>
                <a:cs typeface="Garet Bold"/>
                <a:sym typeface="Garet Bold"/>
              </a:rPr>
              <a:t>SERVICE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22682" y="1244716"/>
            <a:ext cx="2442636" cy="26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00"/>
              </a:lnSpc>
              <a:spcBef>
                <a:spcPct val="0"/>
              </a:spcBef>
            </a:pPr>
            <a:r>
              <a:rPr lang="en-US" sz="2000">
                <a:solidFill>
                  <a:srgbClr val="A6A6A6"/>
                </a:solidFill>
                <a:latin typeface="Garet"/>
                <a:ea typeface="Garet"/>
                <a:cs typeface="Garet"/>
                <a:sym typeface="Garet"/>
              </a:rPr>
              <a:t>ABOUT US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63024" y="1244716"/>
            <a:ext cx="1943613" cy="26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00"/>
              </a:lnSpc>
              <a:spcBef>
                <a:spcPct val="0"/>
              </a:spcBef>
            </a:pPr>
            <a:r>
              <a:rPr lang="en-US" sz="2000">
                <a:solidFill>
                  <a:srgbClr val="FFFFFF">
                    <a:alpha val="34902"/>
                  </a:srgbClr>
                </a:solidFill>
                <a:latin typeface="Garet"/>
                <a:ea typeface="Garet"/>
                <a:cs typeface="Garet"/>
                <a:sym typeface="Garet"/>
              </a:rPr>
              <a:t>HOME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914845" y="3031355"/>
            <a:ext cx="8422545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999" b="true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PRINSIP ARSITEKTUR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385199" y="4194985"/>
            <a:ext cx="4849594" cy="275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4"/>
              </a:lnSpc>
            </a:pPr>
            <a:r>
              <a:rPr lang="en-US" sz="24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Modularitas: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820534" y="8805990"/>
            <a:ext cx="1133938" cy="599570"/>
          </a:xfrm>
          <a:custGeom>
            <a:avLst/>
            <a:gdLst/>
            <a:ahLst/>
            <a:cxnLst/>
            <a:rect r="r" b="b" t="t" l="l"/>
            <a:pathLst>
              <a:path h="599570" w="1133938">
                <a:moveTo>
                  <a:pt x="0" y="0"/>
                </a:moveTo>
                <a:lnTo>
                  <a:pt x="1133938" y="0"/>
                </a:lnTo>
                <a:lnTo>
                  <a:pt x="1133938" y="599570"/>
                </a:lnTo>
                <a:lnTo>
                  <a:pt x="0" y="599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142147" y="2729331"/>
            <a:ext cx="1115036" cy="589575"/>
          </a:xfrm>
          <a:custGeom>
            <a:avLst/>
            <a:gdLst/>
            <a:ahLst/>
            <a:cxnLst/>
            <a:rect r="r" b="b" t="t" l="l"/>
            <a:pathLst>
              <a:path h="589575" w="1115036">
                <a:moveTo>
                  <a:pt x="0" y="0"/>
                </a:moveTo>
                <a:lnTo>
                  <a:pt x="1115036" y="0"/>
                </a:lnTo>
                <a:lnTo>
                  <a:pt x="1115036" y="589575"/>
                </a:lnTo>
                <a:lnTo>
                  <a:pt x="0" y="5895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80559" y="7310538"/>
            <a:ext cx="1610898" cy="1647977"/>
          </a:xfrm>
          <a:custGeom>
            <a:avLst/>
            <a:gdLst/>
            <a:ahLst/>
            <a:cxnLst/>
            <a:rect r="r" b="b" t="t" l="l"/>
            <a:pathLst>
              <a:path h="1647977" w="1610898">
                <a:moveTo>
                  <a:pt x="0" y="0"/>
                </a:moveTo>
                <a:lnTo>
                  <a:pt x="1610898" y="0"/>
                </a:lnTo>
                <a:lnTo>
                  <a:pt x="1610898" y="1647977"/>
                </a:lnTo>
                <a:lnTo>
                  <a:pt x="0" y="164797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337612" y="4451725"/>
            <a:ext cx="9982102" cy="361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5" indent="-215903" lvl="1">
              <a:lnSpc>
                <a:spcPts val="30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FFFFFF">
                    <a:alpha val="66667"/>
                  </a:srgbClr>
                </a:solidFill>
                <a:latin typeface="Garet"/>
                <a:ea typeface="Garet"/>
                <a:cs typeface="Garet"/>
                <a:sym typeface="Garet"/>
              </a:rPr>
              <a:t>Setiap service m</a:t>
            </a:r>
            <a:r>
              <a:rPr lang="en-US" sz="2000">
                <a:solidFill>
                  <a:srgbClr val="FFFFFF">
                    <a:alpha val="66667"/>
                  </a:srgbClr>
                </a:solidFill>
                <a:latin typeface="Garet"/>
                <a:ea typeface="Garet"/>
                <a:cs typeface="Garet"/>
                <a:sym typeface="Garet"/>
              </a:rPr>
              <a:t>emiliki fungsi spesifik (Low Coupling, High Cohesion).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4914845" y="5392331"/>
            <a:ext cx="178202" cy="178202"/>
            <a:chOff x="0" y="0"/>
            <a:chExt cx="46934" cy="4693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6934" cy="46934"/>
            </a:xfrm>
            <a:custGeom>
              <a:avLst/>
              <a:gdLst/>
              <a:ahLst/>
              <a:cxnLst/>
              <a:rect r="r" b="b" t="t" l="l"/>
              <a:pathLst>
                <a:path h="46934" w="46934">
                  <a:moveTo>
                    <a:pt x="23467" y="0"/>
                  </a:moveTo>
                  <a:lnTo>
                    <a:pt x="23467" y="0"/>
                  </a:lnTo>
                  <a:cubicBezTo>
                    <a:pt x="36427" y="0"/>
                    <a:pt x="46934" y="10507"/>
                    <a:pt x="46934" y="23467"/>
                  </a:cubicBezTo>
                  <a:lnTo>
                    <a:pt x="46934" y="23467"/>
                  </a:lnTo>
                  <a:cubicBezTo>
                    <a:pt x="46934" y="36427"/>
                    <a:pt x="36427" y="46934"/>
                    <a:pt x="23467" y="46934"/>
                  </a:cubicBezTo>
                  <a:lnTo>
                    <a:pt x="23467" y="46934"/>
                  </a:lnTo>
                  <a:cubicBezTo>
                    <a:pt x="10507" y="46934"/>
                    <a:pt x="0" y="36427"/>
                    <a:pt x="0" y="23467"/>
                  </a:cubicBezTo>
                  <a:lnTo>
                    <a:pt x="0" y="23467"/>
                  </a:lnTo>
                  <a:cubicBezTo>
                    <a:pt x="0" y="10507"/>
                    <a:pt x="10507" y="0"/>
                    <a:pt x="23467" y="0"/>
                  </a:cubicBezTo>
                  <a:close/>
                </a:path>
              </a:pathLst>
            </a:custGeom>
            <a:solidFill>
              <a:srgbClr val="D9FE54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76200"/>
              <a:ext cx="46934" cy="1231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5385199" y="5386754"/>
            <a:ext cx="6160349" cy="275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4"/>
              </a:lnSpc>
            </a:pPr>
            <a:r>
              <a:rPr lang="en-US" sz="24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Separation of Concerns: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337612" y="5709461"/>
            <a:ext cx="9982102" cy="361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5" indent="-215903" lvl="1">
              <a:lnSpc>
                <a:spcPts val="30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FFFFFF">
                    <a:alpha val="66667"/>
                  </a:srgbClr>
                </a:solidFill>
                <a:latin typeface="Garet"/>
                <a:ea typeface="Garet"/>
                <a:cs typeface="Garet"/>
                <a:sym typeface="Garet"/>
              </a:rPr>
              <a:t>Pemisahan logika: ExamS</a:t>
            </a:r>
            <a:r>
              <a:rPr lang="en-US" sz="2000">
                <a:solidFill>
                  <a:srgbClr val="FFFFFF">
                    <a:alpha val="66667"/>
                  </a:srgbClr>
                </a:solidFill>
                <a:latin typeface="Garet"/>
                <a:ea typeface="Garet"/>
                <a:cs typeface="Garet"/>
                <a:sym typeface="Garet"/>
              </a:rPr>
              <a:t>ervice, EvaluationService, NotificationService.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4914845" y="6677062"/>
            <a:ext cx="178202" cy="178202"/>
            <a:chOff x="0" y="0"/>
            <a:chExt cx="46934" cy="4693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6934" cy="46934"/>
            </a:xfrm>
            <a:custGeom>
              <a:avLst/>
              <a:gdLst/>
              <a:ahLst/>
              <a:cxnLst/>
              <a:rect r="r" b="b" t="t" l="l"/>
              <a:pathLst>
                <a:path h="46934" w="46934">
                  <a:moveTo>
                    <a:pt x="23467" y="0"/>
                  </a:moveTo>
                  <a:lnTo>
                    <a:pt x="23467" y="0"/>
                  </a:lnTo>
                  <a:cubicBezTo>
                    <a:pt x="36427" y="0"/>
                    <a:pt x="46934" y="10507"/>
                    <a:pt x="46934" y="23467"/>
                  </a:cubicBezTo>
                  <a:lnTo>
                    <a:pt x="46934" y="23467"/>
                  </a:lnTo>
                  <a:cubicBezTo>
                    <a:pt x="46934" y="36427"/>
                    <a:pt x="36427" y="46934"/>
                    <a:pt x="23467" y="46934"/>
                  </a:cubicBezTo>
                  <a:lnTo>
                    <a:pt x="23467" y="46934"/>
                  </a:lnTo>
                  <a:cubicBezTo>
                    <a:pt x="10507" y="46934"/>
                    <a:pt x="0" y="36427"/>
                    <a:pt x="0" y="23467"/>
                  </a:cubicBezTo>
                  <a:lnTo>
                    <a:pt x="0" y="23467"/>
                  </a:lnTo>
                  <a:cubicBezTo>
                    <a:pt x="0" y="10507"/>
                    <a:pt x="10507" y="0"/>
                    <a:pt x="23467" y="0"/>
                  </a:cubicBezTo>
                  <a:close/>
                </a:path>
              </a:pathLst>
            </a:custGeom>
            <a:solidFill>
              <a:srgbClr val="D9FE54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76200"/>
              <a:ext cx="46934" cy="1231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5385199" y="6671485"/>
            <a:ext cx="6160349" cy="275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4"/>
              </a:lnSpc>
            </a:pPr>
            <a:r>
              <a:rPr lang="en-US" sz="24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SOLID Principles: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337612" y="6994192"/>
            <a:ext cx="10568641" cy="742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>
                    <a:alpha val="66667"/>
                  </a:srgbClr>
                </a:solidFill>
                <a:latin typeface="Garet"/>
                <a:ea typeface="Garet"/>
                <a:cs typeface="Garet"/>
                <a:sym typeface="Garet"/>
              </a:rPr>
              <a:t>SRP (Single Responsibility): Tiap service hanya punya satu tanggung jawab.</a:t>
            </a:r>
          </a:p>
          <a:p>
            <a:pPr algn="l" marL="431805" indent="-215903" lvl="1">
              <a:lnSpc>
                <a:spcPts val="30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FFFFFF">
                    <a:alpha val="66667"/>
                  </a:srgbClr>
                </a:solidFill>
                <a:latin typeface="Garet"/>
                <a:ea typeface="Garet"/>
                <a:cs typeface="Garet"/>
                <a:sym typeface="Garet"/>
              </a:rPr>
              <a:t>DIP (Dependency Inversion): Memudahkan pengembangan tipe ujian baru.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219665" y="8596441"/>
            <a:ext cx="10804535" cy="361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FFFFFF">
                    <a:alpha val="66667"/>
                  </a:srgbClr>
                </a:solidFill>
                <a:latin typeface="Garet"/>
                <a:ea typeface="Garet"/>
                <a:cs typeface="Garet"/>
                <a:sym typeface="Garet"/>
              </a:rPr>
              <a:t>Prinsip ini menjaga sistem tetap fleksibel, mudah diuji, dan dapat dikembangkan.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F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42147" y="1179582"/>
            <a:ext cx="419912" cy="419912"/>
          </a:xfrm>
          <a:custGeom>
            <a:avLst/>
            <a:gdLst/>
            <a:ahLst/>
            <a:cxnLst/>
            <a:rect r="r" b="b" t="t" l="l"/>
            <a:pathLst>
              <a:path h="419912" w="419912">
                <a:moveTo>
                  <a:pt x="0" y="0"/>
                </a:moveTo>
                <a:lnTo>
                  <a:pt x="419912" y="0"/>
                </a:lnTo>
                <a:lnTo>
                  <a:pt x="419912" y="419912"/>
                </a:lnTo>
                <a:lnTo>
                  <a:pt x="0" y="4199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01993" y="1179582"/>
            <a:ext cx="357307" cy="419912"/>
          </a:xfrm>
          <a:custGeom>
            <a:avLst/>
            <a:gdLst/>
            <a:ahLst/>
            <a:cxnLst/>
            <a:rect r="r" b="b" t="t" l="l"/>
            <a:pathLst>
              <a:path h="419912" w="357307">
                <a:moveTo>
                  <a:pt x="0" y="0"/>
                </a:moveTo>
                <a:lnTo>
                  <a:pt x="357307" y="0"/>
                </a:lnTo>
                <a:lnTo>
                  <a:pt x="357307" y="419912"/>
                </a:lnTo>
                <a:lnTo>
                  <a:pt x="0" y="4199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086249"/>
            <a:ext cx="358803" cy="539185"/>
          </a:xfrm>
          <a:custGeom>
            <a:avLst/>
            <a:gdLst/>
            <a:ahLst/>
            <a:cxnLst/>
            <a:rect r="r" b="b" t="t" l="l"/>
            <a:pathLst>
              <a:path h="539185" w="358803">
                <a:moveTo>
                  <a:pt x="0" y="0"/>
                </a:moveTo>
                <a:lnTo>
                  <a:pt x="358803" y="0"/>
                </a:lnTo>
                <a:lnTo>
                  <a:pt x="358803" y="539185"/>
                </a:lnTo>
                <a:lnTo>
                  <a:pt x="0" y="5391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115020" y="5317487"/>
            <a:ext cx="10616753" cy="3111104"/>
            <a:chOff x="0" y="0"/>
            <a:chExt cx="1644813" cy="4819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44813" cy="481992"/>
            </a:xfrm>
            <a:custGeom>
              <a:avLst/>
              <a:gdLst/>
              <a:ahLst/>
              <a:cxnLst/>
              <a:rect r="r" b="b" t="t" l="l"/>
              <a:pathLst>
                <a:path h="481992" w="1644813">
                  <a:moveTo>
                    <a:pt x="18960" y="0"/>
                  </a:moveTo>
                  <a:lnTo>
                    <a:pt x="1625853" y="0"/>
                  </a:lnTo>
                  <a:cubicBezTo>
                    <a:pt x="1636324" y="0"/>
                    <a:pt x="1644813" y="8489"/>
                    <a:pt x="1644813" y="18960"/>
                  </a:cubicBezTo>
                  <a:lnTo>
                    <a:pt x="1644813" y="463032"/>
                  </a:lnTo>
                  <a:cubicBezTo>
                    <a:pt x="1644813" y="473503"/>
                    <a:pt x="1636324" y="481992"/>
                    <a:pt x="1625853" y="481992"/>
                  </a:cubicBezTo>
                  <a:lnTo>
                    <a:pt x="18960" y="481992"/>
                  </a:lnTo>
                  <a:cubicBezTo>
                    <a:pt x="8489" y="481992"/>
                    <a:pt x="0" y="473503"/>
                    <a:pt x="0" y="463032"/>
                  </a:cubicBezTo>
                  <a:lnTo>
                    <a:pt x="0" y="18960"/>
                  </a:lnTo>
                  <a:cubicBezTo>
                    <a:pt x="0" y="8489"/>
                    <a:pt x="8489" y="0"/>
                    <a:pt x="1896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63893" r="0" b="-63893"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148445" y="2550580"/>
            <a:ext cx="7995555" cy="2722905"/>
            <a:chOff x="0" y="0"/>
            <a:chExt cx="2260424" cy="76979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60424" cy="769793"/>
            </a:xfrm>
            <a:custGeom>
              <a:avLst/>
              <a:gdLst/>
              <a:ahLst/>
              <a:cxnLst/>
              <a:rect r="r" b="b" t="t" l="l"/>
              <a:pathLst>
                <a:path h="769793" w="2260424">
                  <a:moveTo>
                    <a:pt x="19366" y="0"/>
                  </a:moveTo>
                  <a:lnTo>
                    <a:pt x="2241058" y="0"/>
                  </a:lnTo>
                  <a:cubicBezTo>
                    <a:pt x="2251754" y="0"/>
                    <a:pt x="2260424" y="8670"/>
                    <a:pt x="2260424" y="19366"/>
                  </a:cubicBezTo>
                  <a:lnTo>
                    <a:pt x="2260424" y="750427"/>
                  </a:lnTo>
                  <a:cubicBezTo>
                    <a:pt x="2260424" y="755563"/>
                    <a:pt x="2258383" y="760489"/>
                    <a:pt x="2254752" y="764121"/>
                  </a:cubicBezTo>
                  <a:cubicBezTo>
                    <a:pt x="2251120" y="767752"/>
                    <a:pt x="2246194" y="769793"/>
                    <a:pt x="2241058" y="769793"/>
                  </a:cubicBezTo>
                  <a:lnTo>
                    <a:pt x="19366" y="769793"/>
                  </a:lnTo>
                  <a:cubicBezTo>
                    <a:pt x="8670" y="769793"/>
                    <a:pt x="0" y="761122"/>
                    <a:pt x="0" y="750427"/>
                  </a:cubicBezTo>
                  <a:lnTo>
                    <a:pt x="0" y="19366"/>
                  </a:lnTo>
                  <a:cubicBezTo>
                    <a:pt x="0" y="8670"/>
                    <a:pt x="8670" y="0"/>
                    <a:pt x="19366" y="0"/>
                  </a:cubicBezTo>
                  <a:close/>
                </a:path>
              </a:pathLst>
            </a:custGeom>
            <a:solidFill>
              <a:srgbClr val="2B373C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57150"/>
              <a:ext cx="2260424" cy="712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3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08101" y="5564276"/>
            <a:ext cx="7935899" cy="3067199"/>
            <a:chOff x="0" y="0"/>
            <a:chExt cx="2243558" cy="86712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43558" cy="867128"/>
            </a:xfrm>
            <a:custGeom>
              <a:avLst/>
              <a:gdLst/>
              <a:ahLst/>
              <a:cxnLst/>
              <a:rect r="r" b="b" t="t" l="l"/>
              <a:pathLst>
                <a:path h="867128" w="2243558">
                  <a:moveTo>
                    <a:pt x="19511" y="0"/>
                  </a:moveTo>
                  <a:lnTo>
                    <a:pt x="2224047" y="0"/>
                  </a:lnTo>
                  <a:cubicBezTo>
                    <a:pt x="2234823" y="0"/>
                    <a:pt x="2243558" y="8735"/>
                    <a:pt x="2243558" y="19511"/>
                  </a:cubicBezTo>
                  <a:lnTo>
                    <a:pt x="2243558" y="847617"/>
                  </a:lnTo>
                  <a:cubicBezTo>
                    <a:pt x="2243558" y="858392"/>
                    <a:pt x="2234823" y="867128"/>
                    <a:pt x="2224047" y="867128"/>
                  </a:cubicBezTo>
                  <a:lnTo>
                    <a:pt x="19511" y="867128"/>
                  </a:lnTo>
                  <a:cubicBezTo>
                    <a:pt x="8735" y="867128"/>
                    <a:pt x="0" y="858392"/>
                    <a:pt x="0" y="847617"/>
                  </a:cubicBezTo>
                  <a:lnTo>
                    <a:pt x="0" y="19511"/>
                  </a:lnTo>
                  <a:cubicBezTo>
                    <a:pt x="0" y="8735"/>
                    <a:pt x="8735" y="0"/>
                    <a:pt x="19511" y="0"/>
                  </a:cubicBezTo>
                  <a:close/>
                </a:path>
              </a:pathLst>
            </a:custGeom>
            <a:solidFill>
              <a:srgbClr val="D9FE54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57150"/>
              <a:ext cx="2243558" cy="809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3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692699" y="9021749"/>
            <a:ext cx="1389608" cy="734755"/>
          </a:xfrm>
          <a:custGeom>
            <a:avLst/>
            <a:gdLst/>
            <a:ahLst/>
            <a:cxnLst/>
            <a:rect r="r" b="b" t="t" l="l"/>
            <a:pathLst>
              <a:path h="734755" w="1389608">
                <a:moveTo>
                  <a:pt x="0" y="0"/>
                </a:moveTo>
                <a:lnTo>
                  <a:pt x="1389608" y="0"/>
                </a:lnTo>
                <a:lnTo>
                  <a:pt x="1389608" y="734755"/>
                </a:lnTo>
                <a:lnTo>
                  <a:pt x="0" y="7347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018428" y="2131375"/>
            <a:ext cx="1240872" cy="656111"/>
          </a:xfrm>
          <a:custGeom>
            <a:avLst/>
            <a:gdLst/>
            <a:ahLst/>
            <a:cxnLst/>
            <a:rect r="r" b="b" t="t" l="l"/>
            <a:pathLst>
              <a:path h="656111" w="1240872">
                <a:moveTo>
                  <a:pt x="0" y="0"/>
                </a:moveTo>
                <a:lnTo>
                  <a:pt x="1240872" y="0"/>
                </a:lnTo>
                <a:lnTo>
                  <a:pt x="1240872" y="656111"/>
                </a:lnTo>
                <a:lnTo>
                  <a:pt x="0" y="6561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230980" y="7111045"/>
            <a:ext cx="2134338" cy="2183466"/>
          </a:xfrm>
          <a:custGeom>
            <a:avLst/>
            <a:gdLst/>
            <a:ahLst/>
            <a:cxnLst/>
            <a:rect r="r" b="b" t="t" l="l"/>
            <a:pathLst>
              <a:path h="2183466" w="2134338">
                <a:moveTo>
                  <a:pt x="0" y="0"/>
                </a:moveTo>
                <a:lnTo>
                  <a:pt x="2134338" y="0"/>
                </a:lnTo>
                <a:lnTo>
                  <a:pt x="2134338" y="2183465"/>
                </a:lnTo>
                <a:lnTo>
                  <a:pt x="0" y="21834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37266" y="1198632"/>
            <a:ext cx="3932282" cy="372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5"/>
              </a:lnSpc>
            </a:pPr>
            <a:r>
              <a:rPr lang="en-US" b="true" sz="2599" spc="44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SOFTWARE ARCHITECTURE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464950" y="1244716"/>
            <a:ext cx="2180247" cy="26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00"/>
              </a:lnSpc>
              <a:spcBef>
                <a:spcPct val="0"/>
              </a:spcBef>
            </a:pPr>
            <a:r>
              <a:rPr lang="en-US" b="true" sz="2000" strike="noStrike" u="none">
                <a:solidFill>
                  <a:srgbClr val="D9FE54"/>
                </a:solidFill>
                <a:latin typeface="Garet Bold"/>
                <a:ea typeface="Garet Bold"/>
                <a:cs typeface="Garet Bold"/>
                <a:sym typeface="Garet Bold"/>
              </a:rPr>
              <a:t>SERVICE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922682" y="1244716"/>
            <a:ext cx="2442636" cy="26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FFFFFF">
                    <a:alpha val="34902"/>
                  </a:srgbClr>
                </a:solidFill>
                <a:latin typeface="Garet"/>
                <a:ea typeface="Garet"/>
                <a:cs typeface="Garet"/>
                <a:sym typeface="Garet"/>
              </a:rPr>
              <a:t>ABOUT US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063024" y="1244716"/>
            <a:ext cx="1943613" cy="26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00"/>
              </a:lnSpc>
              <a:spcBef>
                <a:spcPct val="0"/>
              </a:spcBef>
            </a:pPr>
            <a:r>
              <a:rPr lang="en-US" sz="2000">
                <a:solidFill>
                  <a:srgbClr val="FFFFFF">
                    <a:alpha val="34902"/>
                  </a:srgbClr>
                </a:solidFill>
                <a:latin typeface="Garet"/>
                <a:ea typeface="Garet"/>
                <a:cs typeface="Garet"/>
                <a:sym typeface="Garet"/>
              </a:rPr>
              <a:t>HOME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50058" y="3495377"/>
            <a:ext cx="7017062" cy="1866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6" indent="-215903" lvl="1">
              <a:lnSpc>
                <a:spcPts val="3000"/>
              </a:lnSpc>
              <a:buAutoNum type="arabicPeriod" startAt="1"/>
            </a:pPr>
            <a:r>
              <a:rPr lang="en-US" sz="2000">
                <a:solidFill>
                  <a:srgbClr val="FFFFFF">
                    <a:alpha val="66667"/>
                  </a:srgbClr>
                </a:solidFill>
                <a:latin typeface="Garet"/>
                <a:ea typeface="Garet"/>
                <a:cs typeface="Garet"/>
                <a:sym typeface="Garet"/>
              </a:rPr>
              <a:t>Backend for Frontend (BFF): Backend terpisah untuk peserta &amp; proctor.</a:t>
            </a:r>
          </a:p>
          <a:p>
            <a:pPr algn="l" marL="431806" indent="-215903" lvl="1">
              <a:lnSpc>
                <a:spcPts val="3000"/>
              </a:lnSpc>
              <a:buAutoNum type="arabicPeriod" startAt="1"/>
            </a:pPr>
            <a:r>
              <a:rPr lang="en-US" sz="2000">
                <a:solidFill>
                  <a:srgbClr val="FFFFFF">
                    <a:alpha val="66667"/>
                  </a:srgbClr>
                </a:solidFill>
                <a:latin typeface="Garet"/>
                <a:ea typeface="Garet"/>
                <a:cs typeface="Garet"/>
                <a:sym typeface="Garet"/>
              </a:rPr>
              <a:t>CQRS: Pisahkan proses tulis (Command) &amp; baca (Query) untuk performa optimal.</a:t>
            </a:r>
          </a:p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720065" y="6198823"/>
            <a:ext cx="7423935" cy="2620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6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>
                    <a:alpha val="66667"/>
                  </a:srgbClr>
                </a:solidFill>
                <a:latin typeface="Garet"/>
                <a:ea typeface="Garet"/>
                <a:cs typeface="Garet"/>
                <a:sym typeface="Garet"/>
              </a:rPr>
              <a:t>Factory Pattern: Membuat berbagai tipe ujian (Regular, Adaptive, Practice).</a:t>
            </a:r>
          </a:p>
          <a:p>
            <a:pPr algn="l" marL="431806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>
                    <a:alpha val="66667"/>
                  </a:srgbClr>
                </a:solidFill>
                <a:latin typeface="Garet"/>
                <a:ea typeface="Garet"/>
                <a:cs typeface="Garet"/>
                <a:sym typeface="Garet"/>
              </a:rPr>
              <a:t>Observer Pattern: Event-driven untuk notifikasi &amp; analitik otomatis.</a:t>
            </a:r>
          </a:p>
          <a:p>
            <a:pPr algn="l" marL="431806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0000">
                    <a:alpha val="66667"/>
                  </a:srgbClr>
                </a:solidFill>
                <a:latin typeface="Garet"/>
                <a:ea typeface="Garet"/>
                <a:cs typeface="Garet"/>
                <a:sym typeface="Garet"/>
              </a:rPr>
              <a:t>Strategy Pattern: Penilaian fleksibel (Objective, Essay, Adaptive).</a:t>
            </a:r>
          </a:p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720065" y="3129761"/>
            <a:ext cx="2681116" cy="276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064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Pola Arsitektur: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20065" y="5836426"/>
            <a:ext cx="2786449" cy="276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064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Design Pattern: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115020" y="2675191"/>
            <a:ext cx="6175058" cy="168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999" b="true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POLA ARSITEKTUR &amp; DESIGN PATTERN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F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42147" y="1179582"/>
            <a:ext cx="419912" cy="419912"/>
          </a:xfrm>
          <a:custGeom>
            <a:avLst/>
            <a:gdLst/>
            <a:ahLst/>
            <a:cxnLst/>
            <a:rect r="r" b="b" t="t" l="l"/>
            <a:pathLst>
              <a:path h="419912" w="419912">
                <a:moveTo>
                  <a:pt x="0" y="0"/>
                </a:moveTo>
                <a:lnTo>
                  <a:pt x="419912" y="0"/>
                </a:lnTo>
                <a:lnTo>
                  <a:pt x="419912" y="419912"/>
                </a:lnTo>
                <a:lnTo>
                  <a:pt x="0" y="4199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01993" y="1179582"/>
            <a:ext cx="357307" cy="419912"/>
          </a:xfrm>
          <a:custGeom>
            <a:avLst/>
            <a:gdLst/>
            <a:ahLst/>
            <a:cxnLst/>
            <a:rect r="r" b="b" t="t" l="l"/>
            <a:pathLst>
              <a:path h="419912" w="357307">
                <a:moveTo>
                  <a:pt x="0" y="0"/>
                </a:moveTo>
                <a:lnTo>
                  <a:pt x="357307" y="0"/>
                </a:lnTo>
                <a:lnTo>
                  <a:pt x="357307" y="419912"/>
                </a:lnTo>
                <a:lnTo>
                  <a:pt x="0" y="4199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086249"/>
            <a:ext cx="358803" cy="539185"/>
          </a:xfrm>
          <a:custGeom>
            <a:avLst/>
            <a:gdLst/>
            <a:ahLst/>
            <a:cxnLst/>
            <a:rect r="r" b="b" t="t" l="l"/>
            <a:pathLst>
              <a:path h="539185" w="358803">
                <a:moveTo>
                  <a:pt x="0" y="0"/>
                </a:moveTo>
                <a:lnTo>
                  <a:pt x="358803" y="0"/>
                </a:lnTo>
                <a:lnTo>
                  <a:pt x="358803" y="539185"/>
                </a:lnTo>
                <a:lnTo>
                  <a:pt x="0" y="5391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37266" y="1198632"/>
            <a:ext cx="4082859" cy="372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5"/>
              </a:lnSpc>
            </a:pPr>
            <a:r>
              <a:rPr lang="en-US" b="true" sz="2599" spc="44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SOFTWARE ARCHITECTURE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756984" y="5436649"/>
            <a:ext cx="4073417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999" b="true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KESIMPULAN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826637" y="2248226"/>
            <a:ext cx="11338496" cy="2786029"/>
            <a:chOff x="0" y="0"/>
            <a:chExt cx="1756630" cy="43162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56630" cy="431629"/>
            </a:xfrm>
            <a:custGeom>
              <a:avLst/>
              <a:gdLst/>
              <a:ahLst/>
              <a:cxnLst/>
              <a:rect r="r" b="b" t="t" l="l"/>
              <a:pathLst>
                <a:path h="431629" w="1756630">
                  <a:moveTo>
                    <a:pt x="21167" y="0"/>
                  </a:moveTo>
                  <a:lnTo>
                    <a:pt x="1735463" y="0"/>
                  </a:lnTo>
                  <a:cubicBezTo>
                    <a:pt x="1741077" y="0"/>
                    <a:pt x="1746461" y="2230"/>
                    <a:pt x="1750430" y="6200"/>
                  </a:cubicBezTo>
                  <a:cubicBezTo>
                    <a:pt x="1754400" y="10169"/>
                    <a:pt x="1756630" y="15553"/>
                    <a:pt x="1756630" y="21167"/>
                  </a:cubicBezTo>
                  <a:lnTo>
                    <a:pt x="1756630" y="410462"/>
                  </a:lnTo>
                  <a:cubicBezTo>
                    <a:pt x="1756630" y="422152"/>
                    <a:pt x="1747153" y="431629"/>
                    <a:pt x="1735463" y="431629"/>
                  </a:cubicBezTo>
                  <a:lnTo>
                    <a:pt x="21167" y="431629"/>
                  </a:lnTo>
                  <a:cubicBezTo>
                    <a:pt x="15553" y="431629"/>
                    <a:pt x="10169" y="429399"/>
                    <a:pt x="6200" y="425429"/>
                  </a:cubicBezTo>
                  <a:cubicBezTo>
                    <a:pt x="2230" y="421460"/>
                    <a:pt x="0" y="416076"/>
                    <a:pt x="0" y="410462"/>
                  </a:cubicBezTo>
                  <a:lnTo>
                    <a:pt x="0" y="21167"/>
                  </a:lnTo>
                  <a:cubicBezTo>
                    <a:pt x="0" y="15553"/>
                    <a:pt x="2230" y="10169"/>
                    <a:pt x="6200" y="6200"/>
                  </a:cubicBezTo>
                  <a:cubicBezTo>
                    <a:pt x="10169" y="2230"/>
                    <a:pt x="15553" y="0"/>
                    <a:pt x="21167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64462" r="0" b="-64462"/>
              </a:stretch>
            </a:blipFill>
            <a:ln w="161925" cap="rnd">
              <a:solidFill>
                <a:srgbClr val="D9FE54"/>
              </a:solidFill>
              <a:prstDash val="solid"/>
              <a:round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3462103" y="2248226"/>
            <a:ext cx="2999260" cy="2786029"/>
            <a:chOff x="0" y="0"/>
            <a:chExt cx="464664" cy="43162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64664" cy="431629"/>
            </a:xfrm>
            <a:custGeom>
              <a:avLst/>
              <a:gdLst/>
              <a:ahLst/>
              <a:cxnLst/>
              <a:rect r="r" b="b" t="t" l="l"/>
              <a:pathLst>
                <a:path h="431629" w="464664">
                  <a:moveTo>
                    <a:pt x="67113" y="0"/>
                  </a:moveTo>
                  <a:lnTo>
                    <a:pt x="397551" y="0"/>
                  </a:lnTo>
                  <a:cubicBezTo>
                    <a:pt x="434616" y="0"/>
                    <a:pt x="464664" y="30048"/>
                    <a:pt x="464664" y="67113"/>
                  </a:cubicBezTo>
                  <a:lnTo>
                    <a:pt x="464664" y="364516"/>
                  </a:lnTo>
                  <a:cubicBezTo>
                    <a:pt x="464664" y="401581"/>
                    <a:pt x="434616" y="431629"/>
                    <a:pt x="397551" y="431629"/>
                  </a:cubicBezTo>
                  <a:lnTo>
                    <a:pt x="67113" y="431629"/>
                  </a:lnTo>
                  <a:cubicBezTo>
                    <a:pt x="30048" y="431629"/>
                    <a:pt x="0" y="401581"/>
                    <a:pt x="0" y="364516"/>
                  </a:cubicBezTo>
                  <a:lnTo>
                    <a:pt x="0" y="67113"/>
                  </a:lnTo>
                  <a:cubicBezTo>
                    <a:pt x="0" y="30048"/>
                    <a:pt x="30048" y="0"/>
                    <a:pt x="67113" y="0"/>
                  </a:cubicBezTo>
                  <a:close/>
                </a:path>
              </a:pathLst>
            </a:custGeom>
            <a:blipFill>
              <a:blip r:embed="rId9"/>
              <a:stretch>
                <a:fillRect l="-9344" t="0" r="-30078" b="0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2217663" y="6558255"/>
            <a:ext cx="6817900" cy="264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>
                    <a:alpha val="66667"/>
                  </a:srgbClr>
                </a:solidFill>
                <a:latin typeface="Garet"/>
                <a:ea typeface="Garet"/>
                <a:cs typeface="Garet"/>
                <a:sym typeface="Garet"/>
              </a:rPr>
              <a:t>Arsitektur: Microservices + Event-Driven</a:t>
            </a:r>
          </a:p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>
                    <a:alpha val="66667"/>
                  </a:srgbClr>
                </a:solidFill>
                <a:latin typeface="Garet"/>
                <a:ea typeface="Garet"/>
                <a:cs typeface="Garet"/>
                <a:sym typeface="Garet"/>
              </a:rPr>
              <a:t>Keunggulan: Skalabilitas, modularitas, keamanan tinggi.</a:t>
            </a:r>
          </a:p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>
                    <a:alpha val="66667"/>
                  </a:srgbClr>
                </a:solidFill>
                <a:latin typeface="Garet"/>
                <a:ea typeface="Garet"/>
                <a:cs typeface="Garet"/>
                <a:sym typeface="Garet"/>
              </a:rPr>
              <a:t>Implementasi bertahap: Core → Integrasi → Optimasi.</a:t>
            </a:r>
          </a:p>
          <a:p>
            <a:pPr algn="l">
              <a:lnSpc>
                <a:spcPts val="3000"/>
              </a:lnSpc>
            </a:pPr>
          </a:p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464950" y="1244716"/>
            <a:ext cx="2180247" cy="26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00"/>
              </a:lnSpc>
              <a:spcBef>
                <a:spcPct val="0"/>
              </a:spcBef>
            </a:pPr>
            <a:r>
              <a:rPr lang="en-US" b="true" sz="2000" strike="noStrike" u="none">
                <a:solidFill>
                  <a:srgbClr val="D9FE54"/>
                </a:solidFill>
                <a:latin typeface="Garet Bold"/>
                <a:ea typeface="Garet Bold"/>
                <a:cs typeface="Garet Bold"/>
                <a:sym typeface="Garet Bold"/>
              </a:rPr>
              <a:t>SERVICE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22682" y="1244716"/>
            <a:ext cx="2442636" cy="26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FFFFFF">
                    <a:alpha val="34902"/>
                  </a:srgbClr>
                </a:solidFill>
                <a:latin typeface="Garet"/>
                <a:ea typeface="Garet"/>
                <a:cs typeface="Garet"/>
                <a:sym typeface="Garet"/>
              </a:rPr>
              <a:t>ABOUT US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063024" y="1244716"/>
            <a:ext cx="1943613" cy="26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00"/>
              </a:lnSpc>
              <a:spcBef>
                <a:spcPct val="0"/>
              </a:spcBef>
            </a:pPr>
            <a:r>
              <a:rPr lang="en-US" sz="2000">
                <a:solidFill>
                  <a:srgbClr val="FFFFFF">
                    <a:alpha val="34902"/>
                  </a:srgbClr>
                </a:solidFill>
                <a:latin typeface="Garet"/>
                <a:ea typeface="Garet"/>
                <a:cs typeface="Garet"/>
                <a:sym typeface="Garet"/>
              </a:rPr>
              <a:t>HOME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641132" y="8958515"/>
            <a:ext cx="1133938" cy="599570"/>
          </a:xfrm>
          <a:custGeom>
            <a:avLst/>
            <a:gdLst/>
            <a:ahLst/>
            <a:cxnLst/>
            <a:rect r="r" b="b" t="t" l="l"/>
            <a:pathLst>
              <a:path h="599570" w="1133938">
                <a:moveTo>
                  <a:pt x="0" y="0"/>
                </a:moveTo>
                <a:lnTo>
                  <a:pt x="1133939" y="0"/>
                </a:lnTo>
                <a:lnTo>
                  <a:pt x="1133939" y="599570"/>
                </a:lnTo>
                <a:lnTo>
                  <a:pt x="0" y="5995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638864" y="5546673"/>
            <a:ext cx="1115036" cy="589575"/>
          </a:xfrm>
          <a:custGeom>
            <a:avLst/>
            <a:gdLst/>
            <a:ahLst/>
            <a:cxnLst/>
            <a:rect r="r" b="b" t="t" l="l"/>
            <a:pathLst>
              <a:path h="589575" w="1115036">
                <a:moveTo>
                  <a:pt x="0" y="0"/>
                </a:moveTo>
                <a:lnTo>
                  <a:pt x="1115036" y="0"/>
                </a:lnTo>
                <a:lnTo>
                  <a:pt x="1115036" y="589576"/>
                </a:lnTo>
                <a:lnTo>
                  <a:pt x="0" y="5895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546654" y="1723692"/>
            <a:ext cx="1610898" cy="1647977"/>
          </a:xfrm>
          <a:custGeom>
            <a:avLst/>
            <a:gdLst/>
            <a:ahLst/>
            <a:cxnLst/>
            <a:rect r="r" b="b" t="t" l="l"/>
            <a:pathLst>
              <a:path h="1647977" w="1610898">
                <a:moveTo>
                  <a:pt x="0" y="0"/>
                </a:moveTo>
                <a:lnTo>
                  <a:pt x="1610898" y="0"/>
                </a:lnTo>
                <a:lnTo>
                  <a:pt x="1610898" y="1647977"/>
                </a:lnTo>
                <a:lnTo>
                  <a:pt x="0" y="16479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62747" y="6558255"/>
            <a:ext cx="6817900" cy="2266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>
                    <a:alpha val="66667"/>
                  </a:srgbClr>
                </a:solidFill>
                <a:latin typeface="Garet"/>
                <a:ea typeface="Garet"/>
                <a:cs typeface="Garet"/>
                <a:sym typeface="Garet"/>
              </a:rPr>
              <a:t>Metrics Keberhasilan:</a:t>
            </a:r>
          </a:p>
          <a:p>
            <a:pPr algn="l" marL="863611" indent="-287870" lvl="2">
              <a:lnSpc>
                <a:spcPts val="3000"/>
              </a:lnSpc>
              <a:buFont typeface="Arial"/>
              <a:buChar char="⚬"/>
            </a:pPr>
            <a:r>
              <a:rPr lang="en-US" sz="2000">
                <a:solidFill>
                  <a:srgbClr val="FFFFFF">
                    <a:alpha val="66667"/>
                  </a:srgbClr>
                </a:solidFill>
                <a:latin typeface="Garet"/>
                <a:ea typeface="Garet"/>
                <a:cs typeface="Garet"/>
                <a:sym typeface="Garet"/>
              </a:rPr>
              <a:t>Uptime ≥ 99.9%</a:t>
            </a:r>
          </a:p>
          <a:p>
            <a:pPr algn="l" marL="863611" indent="-287870" lvl="2">
              <a:lnSpc>
                <a:spcPts val="3000"/>
              </a:lnSpc>
              <a:buFont typeface="Arial"/>
              <a:buChar char="⚬"/>
            </a:pPr>
            <a:r>
              <a:rPr lang="en-US" sz="2000">
                <a:solidFill>
                  <a:srgbClr val="FFFFFF">
                    <a:alpha val="66667"/>
                  </a:srgbClr>
                </a:solidFill>
                <a:latin typeface="Garet"/>
                <a:ea typeface="Garet"/>
                <a:cs typeface="Garet"/>
                <a:sym typeface="Garet"/>
              </a:rPr>
              <a:t>Response ≤ 500 ms</a:t>
            </a:r>
          </a:p>
          <a:p>
            <a:pPr algn="l" marL="863611" indent="-287870" lvl="2">
              <a:lnSpc>
                <a:spcPts val="3000"/>
              </a:lnSpc>
              <a:buFont typeface="Arial"/>
              <a:buChar char="⚬"/>
            </a:pPr>
            <a:r>
              <a:rPr lang="en-US" sz="2000">
                <a:solidFill>
                  <a:srgbClr val="FFFFFF">
                    <a:alpha val="66667"/>
                  </a:srgbClr>
                </a:solidFill>
                <a:latin typeface="Garet"/>
                <a:ea typeface="Garet"/>
                <a:cs typeface="Garet"/>
                <a:sym typeface="Garet"/>
              </a:rPr>
              <a:t>0 Data Breach</a:t>
            </a:r>
          </a:p>
          <a:p>
            <a:pPr algn="l" marL="431805" indent="-215903" lvl="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FFFFFF">
                    <a:alpha val="66667"/>
                  </a:srgbClr>
                </a:solidFill>
                <a:latin typeface="Garet"/>
                <a:ea typeface="Garet"/>
                <a:cs typeface="Garet"/>
                <a:sym typeface="Garet"/>
              </a:rPr>
              <a:t>Kepuasan pengguna ≥ 90%</a:t>
            </a:r>
          </a:p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F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42147" y="1179582"/>
            <a:ext cx="419912" cy="419912"/>
          </a:xfrm>
          <a:custGeom>
            <a:avLst/>
            <a:gdLst/>
            <a:ahLst/>
            <a:cxnLst/>
            <a:rect r="r" b="b" t="t" l="l"/>
            <a:pathLst>
              <a:path h="419912" w="419912">
                <a:moveTo>
                  <a:pt x="0" y="0"/>
                </a:moveTo>
                <a:lnTo>
                  <a:pt x="419912" y="0"/>
                </a:lnTo>
                <a:lnTo>
                  <a:pt x="419912" y="419912"/>
                </a:lnTo>
                <a:lnTo>
                  <a:pt x="0" y="4199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01993" y="1179582"/>
            <a:ext cx="357307" cy="419912"/>
          </a:xfrm>
          <a:custGeom>
            <a:avLst/>
            <a:gdLst/>
            <a:ahLst/>
            <a:cxnLst/>
            <a:rect r="r" b="b" t="t" l="l"/>
            <a:pathLst>
              <a:path h="419912" w="357307">
                <a:moveTo>
                  <a:pt x="0" y="0"/>
                </a:moveTo>
                <a:lnTo>
                  <a:pt x="357307" y="0"/>
                </a:lnTo>
                <a:lnTo>
                  <a:pt x="357307" y="419912"/>
                </a:lnTo>
                <a:lnTo>
                  <a:pt x="0" y="4199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086249"/>
            <a:ext cx="358803" cy="539185"/>
          </a:xfrm>
          <a:custGeom>
            <a:avLst/>
            <a:gdLst/>
            <a:ahLst/>
            <a:cxnLst/>
            <a:rect r="r" b="b" t="t" l="l"/>
            <a:pathLst>
              <a:path h="539185" w="358803">
                <a:moveTo>
                  <a:pt x="0" y="0"/>
                </a:moveTo>
                <a:lnTo>
                  <a:pt x="358803" y="0"/>
                </a:lnTo>
                <a:lnTo>
                  <a:pt x="358803" y="539185"/>
                </a:lnTo>
                <a:lnTo>
                  <a:pt x="0" y="5391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619933" y="5361393"/>
            <a:ext cx="3151785" cy="2916765"/>
            <a:chOff x="0" y="0"/>
            <a:chExt cx="488294" cy="4518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8294" cy="451883"/>
            </a:xfrm>
            <a:custGeom>
              <a:avLst/>
              <a:gdLst/>
              <a:ahLst/>
              <a:cxnLst/>
              <a:rect r="r" b="b" t="t" l="l"/>
              <a:pathLst>
                <a:path h="451883" w="488294">
                  <a:moveTo>
                    <a:pt x="63865" y="0"/>
                  </a:moveTo>
                  <a:lnTo>
                    <a:pt x="424429" y="0"/>
                  </a:lnTo>
                  <a:cubicBezTo>
                    <a:pt x="441367" y="0"/>
                    <a:pt x="457611" y="6729"/>
                    <a:pt x="469588" y="18706"/>
                  </a:cubicBezTo>
                  <a:cubicBezTo>
                    <a:pt x="481565" y="30683"/>
                    <a:pt x="488294" y="46927"/>
                    <a:pt x="488294" y="63865"/>
                  </a:cubicBezTo>
                  <a:lnTo>
                    <a:pt x="488294" y="388018"/>
                  </a:lnTo>
                  <a:cubicBezTo>
                    <a:pt x="488294" y="404956"/>
                    <a:pt x="481565" y="421200"/>
                    <a:pt x="469588" y="433177"/>
                  </a:cubicBezTo>
                  <a:cubicBezTo>
                    <a:pt x="457611" y="445155"/>
                    <a:pt x="441367" y="451883"/>
                    <a:pt x="424429" y="451883"/>
                  </a:cubicBezTo>
                  <a:lnTo>
                    <a:pt x="63865" y="451883"/>
                  </a:lnTo>
                  <a:cubicBezTo>
                    <a:pt x="46927" y="451883"/>
                    <a:pt x="30683" y="445155"/>
                    <a:pt x="18706" y="433177"/>
                  </a:cubicBezTo>
                  <a:cubicBezTo>
                    <a:pt x="6729" y="421200"/>
                    <a:pt x="0" y="404956"/>
                    <a:pt x="0" y="388018"/>
                  </a:cubicBezTo>
                  <a:lnTo>
                    <a:pt x="0" y="63865"/>
                  </a:lnTo>
                  <a:cubicBezTo>
                    <a:pt x="0" y="46927"/>
                    <a:pt x="6729" y="30683"/>
                    <a:pt x="18706" y="18706"/>
                  </a:cubicBezTo>
                  <a:cubicBezTo>
                    <a:pt x="30683" y="6729"/>
                    <a:pt x="46927" y="0"/>
                    <a:pt x="63865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46051" r="0" b="-46051"/>
              </a:stretch>
            </a:blipFill>
            <a:ln cap="rnd">
              <a:noFill/>
              <a:prstDash val="solid"/>
              <a:round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9326954" y="5361393"/>
            <a:ext cx="3151785" cy="2916765"/>
            <a:chOff x="0" y="0"/>
            <a:chExt cx="488294" cy="45188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8294" cy="451883"/>
            </a:xfrm>
            <a:custGeom>
              <a:avLst/>
              <a:gdLst/>
              <a:ahLst/>
              <a:cxnLst/>
              <a:rect r="r" b="b" t="t" l="l"/>
              <a:pathLst>
                <a:path h="451883" w="488294">
                  <a:moveTo>
                    <a:pt x="76147" y="0"/>
                  </a:moveTo>
                  <a:lnTo>
                    <a:pt x="412147" y="0"/>
                  </a:lnTo>
                  <a:cubicBezTo>
                    <a:pt x="432342" y="0"/>
                    <a:pt x="451711" y="8023"/>
                    <a:pt x="465991" y="22303"/>
                  </a:cubicBezTo>
                  <a:cubicBezTo>
                    <a:pt x="480271" y="36583"/>
                    <a:pt x="488294" y="55952"/>
                    <a:pt x="488294" y="76147"/>
                  </a:cubicBezTo>
                  <a:lnTo>
                    <a:pt x="488294" y="375736"/>
                  </a:lnTo>
                  <a:cubicBezTo>
                    <a:pt x="488294" y="395932"/>
                    <a:pt x="480271" y="415300"/>
                    <a:pt x="465991" y="429580"/>
                  </a:cubicBezTo>
                  <a:cubicBezTo>
                    <a:pt x="451711" y="443861"/>
                    <a:pt x="432342" y="451883"/>
                    <a:pt x="412147" y="451883"/>
                  </a:cubicBezTo>
                  <a:lnTo>
                    <a:pt x="76147" y="451883"/>
                  </a:lnTo>
                  <a:cubicBezTo>
                    <a:pt x="34092" y="451883"/>
                    <a:pt x="0" y="417791"/>
                    <a:pt x="0" y="375736"/>
                  </a:cubicBezTo>
                  <a:lnTo>
                    <a:pt x="0" y="76147"/>
                  </a:lnTo>
                  <a:cubicBezTo>
                    <a:pt x="0" y="55952"/>
                    <a:pt x="8023" y="36583"/>
                    <a:pt x="22303" y="22303"/>
                  </a:cubicBezTo>
                  <a:cubicBezTo>
                    <a:pt x="36583" y="8023"/>
                    <a:pt x="55952" y="0"/>
                    <a:pt x="76147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46051" r="0" b="-46051"/>
              </a:stretch>
            </a:blipFill>
            <a:ln w="161925" cap="rnd">
              <a:solidFill>
                <a:srgbClr val="D9FE54"/>
              </a:solidFill>
              <a:prstDash val="solid"/>
              <a:round/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513297" y="8890922"/>
            <a:ext cx="1389608" cy="734755"/>
          </a:xfrm>
          <a:custGeom>
            <a:avLst/>
            <a:gdLst/>
            <a:ahLst/>
            <a:cxnLst/>
            <a:rect r="r" b="b" t="t" l="l"/>
            <a:pathLst>
              <a:path h="734755" w="1389608">
                <a:moveTo>
                  <a:pt x="0" y="0"/>
                </a:moveTo>
                <a:lnTo>
                  <a:pt x="1389608" y="0"/>
                </a:lnTo>
                <a:lnTo>
                  <a:pt x="1389608" y="734756"/>
                </a:lnTo>
                <a:lnTo>
                  <a:pt x="0" y="7347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941623" y="3408293"/>
            <a:ext cx="1240872" cy="656111"/>
          </a:xfrm>
          <a:custGeom>
            <a:avLst/>
            <a:gdLst/>
            <a:ahLst/>
            <a:cxnLst/>
            <a:rect r="r" b="b" t="t" l="l"/>
            <a:pathLst>
              <a:path h="656111" w="1240872">
                <a:moveTo>
                  <a:pt x="0" y="0"/>
                </a:moveTo>
                <a:lnTo>
                  <a:pt x="1240872" y="0"/>
                </a:lnTo>
                <a:lnTo>
                  <a:pt x="1240872" y="656111"/>
                </a:lnTo>
                <a:lnTo>
                  <a:pt x="0" y="6561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620990" y="4537404"/>
            <a:ext cx="1610898" cy="1647977"/>
          </a:xfrm>
          <a:custGeom>
            <a:avLst/>
            <a:gdLst/>
            <a:ahLst/>
            <a:cxnLst/>
            <a:rect r="r" b="b" t="t" l="l"/>
            <a:pathLst>
              <a:path h="1647977" w="1610898">
                <a:moveTo>
                  <a:pt x="0" y="0"/>
                </a:moveTo>
                <a:lnTo>
                  <a:pt x="1610898" y="0"/>
                </a:lnTo>
                <a:lnTo>
                  <a:pt x="1610898" y="1647977"/>
                </a:lnTo>
                <a:lnTo>
                  <a:pt x="0" y="16479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637266" y="1198632"/>
            <a:ext cx="3982667" cy="372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5"/>
              </a:lnSpc>
            </a:pPr>
            <a:r>
              <a:rPr lang="en-US" b="true" sz="2599" spc="44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SOFTWARE ARCHITECTURE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257959" y="2760319"/>
            <a:ext cx="11772082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b="true" sz="5999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DOKUMENTASI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64950" y="1244716"/>
            <a:ext cx="2180247" cy="26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00"/>
              </a:lnSpc>
              <a:spcBef>
                <a:spcPct val="0"/>
              </a:spcBef>
            </a:pPr>
            <a:r>
              <a:rPr lang="en-US" b="true" sz="2000" strike="noStrike" u="none">
                <a:solidFill>
                  <a:srgbClr val="D9FE54"/>
                </a:solidFill>
                <a:latin typeface="Garet Bold"/>
                <a:ea typeface="Garet Bold"/>
                <a:cs typeface="Garet Bold"/>
                <a:sym typeface="Garet Bold"/>
              </a:rPr>
              <a:t>SERVICE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922682" y="1244716"/>
            <a:ext cx="2442636" cy="26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FFFFFF">
                    <a:alpha val="34902"/>
                  </a:srgbClr>
                </a:solidFill>
                <a:latin typeface="Garet"/>
                <a:ea typeface="Garet"/>
                <a:cs typeface="Garet"/>
                <a:sym typeface="Garet"/>
              </a:rPr>
              <a:t>ABOUT US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063024" y="1244716"/>
            <a:ext cx="1943613" cy="26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00"/>
              </a:lnSpc>
              <a:spcBef>
                <a:spcPct val="0"/>
              </a:spcBef>
            </a:pPr>
            <a:r>
              <a:rPr lang="en-US" sz="2000">
                <a:solidFill>
                  <a:srgbClr val="FFFFFF">
                    <a:alpha val="34902"/>
                  </a:srgbClr>
                </a:solidFill>
                <a:latin typeface="Garet"/>
                <a:ea typeface="Garet"/>
                <a:cs typeface="Garet"/>
                <a:sym typeface="Garet"/>
              </a:rPr>
              <a:t>HOME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DAG3EHXlh50</dc:identifier>
  <dcterms:modified xsi:type="dcterms:W3CDTF">2011-08-01T06:04:30Z</dcterms:modified>
  <cp:revision>1</cp:revision>
  <dc:title>Grey Yellow Modern Software Development Presentation</dc:title>
</cp:coreProperties>
</file>